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
      <p:font typeface="PT Sans Narrow"/>
      <p:regular r:id="rId73"/>
      <p:bold r:id="rId74"/>
    </p:embeddedFont>
    <p:embeddedFont>
      <p:font typeface="Helvetica Neue"/>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EA6F26-B432-4ED8-8321-0DC020077DBE}">
  <a:tblStyle styleId="{E0EA6F26-B432-4ED8-8321-0DC020077D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Narrow-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HelveticaNeue-regular.fntdata"/><Relationship Id="rId30" Type="http://schemas.openxmlformats.org/officeDocument/2006/relationships/slide" Target="slides/slide24.xml"/><Relationship Id="rId74" Type="http://schemas.openxmlformats.org/officeDocument/2006/relationships/font" Target="fonts/PTSansNarrow-bold.fntdata"/><Relationship Id="rId33" Type="http://schemas.openxmlformats.org/officeDocument/2006/relationships/slide" Target="slides/slide27.xml"/><Relationship Id="rId77" Type="http://schemas.openxmlformats.org/officeDocument/2006/relationships/font" Target="fonts/HelveticaNeue-italic.fntdata"/><Relationship Id="rId32" Type="http://schemas.openxmlformats.org/officeDocument/2006/relationships/slide" Target="slides/slide26.xml"/><Relationship Id="rId76" Type="http://schemas.openxmlformats.org/officeDocument/2006/relationships/font" Target="fonts/HelveticaNeue-bold.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HelveticaNeue-boldItalic.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fdba41f42_1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fdba41f42_1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fdba41f4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fdba41f4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fdba41f4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fdba41f4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fdba41f4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fdba41f4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ff5a051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ff5a051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fdba41f42_1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fdba41f42_1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fdba41f4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fdba41f4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00528d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00528d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rPr>
              <a:t>The idea is rather simple -- we train our model on a small segment of the time series from the beginning until some , make predictions for the next  steps, and calculate an error. Then, we expand our training sample to  value, make predictions from  until , and continue moving our test segment of the time series until we hit the last available observation. As a result, we have as many folds as  will fit between the initial training sample and the last observation. </a:t>
            </a:r>
            <a:endParaRPr sz="14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fdba41f42_1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fdba41f42_1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fdba41f42_1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fdba41f42_1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fdb7fd0f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fdb7fd0f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fdba41f42_1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fdba41f42_1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fdba41f42_1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fdba41f42_1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fdba41f42_1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fdba41f42_1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fdba41f42_1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fdba41f42_1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fdba41f42_1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fdba41f42_1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fdba41f42_1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fdba41f42_1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fdba41f42_1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fdba41f42_1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fdba41f42_1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fdba41f42_1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fdba41f42_1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fdba41f42_1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fdba41f42_1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fdba41f42_1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fdba41f42_1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fdba41f42_1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fdba41f42_1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fdba41f42_1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00528d9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00528d9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fdba41f42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fdba41f42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fdba41f42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fdba41f42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fdba41f42_1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fdba41f42_1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fdba41f42_1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fdba41f42_1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fdba41f42_1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fdba41f42_1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fdba41f42_1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fdba41f42_1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fdba41f42_1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fdba41f42_1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fdba41f42_1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fdba41f42_1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fdb7fd0f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fdb7fd0f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fdba41f42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fdba41f42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fdba41f42_1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fdba41f42_1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fdba41f42_1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fdba41f42_1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fdba41f42_1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fdba41f42_1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fdba41f42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fdba41f42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fdba41f42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fdba41f42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fdba41f42_1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fdba41f42_1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fdba41f42_1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fdba41f42_1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fdba41f42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dfdba41f42_1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fdba41f42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fdba41f42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fdb7fd0f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fdb7fd0f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fdba41f42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fdba41f42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fdba41f42_1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fdba41f42_1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fdba41f42_1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fdba41f42_1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fdba41f42_1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fdba41f42_1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fdba41f42_1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fdba41f42_1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fdba41f42_1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fdba41f42_1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fdba41f42_1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dfdba41f42_1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dfdba41f42_1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dfdba41f42_1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fdba41f42_1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fdba41f42_1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fdba41f42_1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fdba41f42_1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fdba41f42_1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fdba41f42_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fdba41f42_1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fdba41f42_1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fdba41f4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dfdba41f4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fdba41f4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dfdba41f4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fdb7fd0f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fdb7fd0f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fdba41f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fdba41f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fdba41f4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fdba41f4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714150" y="710250"/>
            <a:ext cx="7715700" cy="3723000"/>
          </a:xfrm>
          <a:prstGeom prst="rect">
            <a:avLst/>
          </a:prstGeom>
          <a:solidFill>
            <a:srgbClr val="FFFFFF">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2" name="Google Shape;12;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 name="Google Shape;13;p2"/>
          <p:cNvGrpSpPr/>
          <p:nvPr/>
        </p:nvGrpSpPr>
        <p:grpSpPr>
          <a:xfrm>
            <a:off x="1004144" y="1022025"/>
            <a:ext cx="7136668" cy="152400"/>
            <a:chOff x="1346429" y="1011300"/>
            <a:chExt cx="6452100" cy="152400"/>
          </a:xfrm>
        </p:grpSpPr>
        <p:cxnSp>
          <p:nvCxnSpPr>
            <p:cNvPr id="14" name="Google Shape;14;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5" name="Google Shape;15;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6" name="Google Shape;16;p2"/>
          <p:cNvGrpSpPr/>
          <p:nvPr/>
        </p:nvGrpSpPr>
        <p:grpSpPr>
          <a:xfrm>
            <a:off x="1004151" y="3969100"/>
            <a:ext cx="7136668" cy="152400"/>
            <a:chOff x="1346435" y="3969088"/>
            <a:chExt cx="6452100" cy="152400"/>
          </a:xfrm>
        </p:grpSpPr>
        <p:cxnSp>
          <p:nvCxnSpPr>
            <p:cNvPr id="17" name="Google Shape;17;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8" name="Google Shape;18;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9" name="Google Shape;19;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20" name="Google Shape;20;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 name="Google Shape;2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nbviewer.jupyter.org/github/Yorko/mlcourse_open/blob/master/jupyter_english/topic09_time_series/topic9_part1_time_series_python.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opendata.reseaux-energies.fr/explore/dataset/eco2mix-regional-cons-def/table/?disjunctive.libelle_region&amp;disjunctive.nature&amp;sort=solaire&amp;refine.libelle_region=%C3%8Ele-de-France" TargetMode="External"/><Relationship Id="rId4" Type="http://schemas.openxmlformats.org/officeDocument/2006/relationships/hyperlink" Target="https://opendata.reseaux-energies.fr/explore/dataset/rayonnement-solaire-vitesse-vent-tri-horaires-regionaux/table/?disjunctive.region&amp;sort=-date&amp;refine.region=Ile-de-France&amp;refine.region=%C3%8Ele-de-France" TargetMode="External"/><Relationship Id="rId5" Type="http://schemas.openxmlformats.org/officeDocument/2006/relationships/hyperlink" Target="https://www.ncei.noaa.gov/access/search/data-search/global-hourly?bbox=51.091,-4.777,41.367,9.553&amp;place=Country:146&amp;stations=07156099999" TargetMode="External"/><Relationship Id="rId6" Type="http://schemas.openxmlformats.org/officeDocument/2006/relationships/hyperlink" Target="https://www.cre.fr/Pages-annexes/open-data" TargetMode="External"/><Relationship Id="rId7" Type="http://schemas.openxmlformats.org/officeDocument/2006/relationships/hyperlink" Target="https://www.ncei.noaa.go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Solar Energy Production Forecast</a:t>
            </a:r>
            <a:endParaRPr/>
          </a:p>
        </p:txBody>
      </p:sp>
      <p:sp>
        <p:nvSpPr>
          <p:cNvPr id="68" name="Google Shape;68;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a:t>Three-hourly forecast </a:t>
            </a:r>
            <a:r>
              <a:rPr lang="en-GB"/>
              <a:t>Île-de-France</a:t>
            </a:r>
            <a:endParaRPr/>
          </a:p>
        </p:txBody>
      </p:sp>
      <p:sp>
        <p:nvSpPr>
          <p:cNvPr id="69" name="Google Shape;69;p13"/>
          <p:cNvSpPr txBox="1"/>
          <p:nvPr/>
        </p:nvSpPr>
        <p:spPr>
          <a:xfrm>
            <a:off x="1032450" y="3591250"/>
            <a:ext cx="707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Open Sans"/>
                <a:ea typeface="Open Sans"/>
                <a:cs typeface="Open Sans"/>
                <a:sym typeface="Open Sans"/>
              </a:rPr>
              <a:t>Team Solar Power (Yijun ZHU, Raphaël ADAMCZYK, Hani CHERID)</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rot="-2700000">
            <a:off x="2942202"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2"/>
          <p:cNvGrpSpPr/>
          <p:nvPr/>
        </p:nvGrpSpPr>
        <p:grpSpPr>
          <a:xfrm>
            <a:off x="6254516" y="1318143"/>
            <a:ext cx="2460300" cy="2460300"/>
            <a:chOff x="6254516" y="1318143"/>
            <a:chExt cx="2460300" cy="2460300"/>
          </a:xfrm>
        </p:grpSpPr>
        <p:sp>
          <p:nvSpPr>
            <p:cNvPr id="172" name="Google Shape;172;p22"/>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174" name="Google Shape;174;p22"/>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175" name="Google Shape;175;p22"/>
          <p:cNvGrpSpPr/>
          <p:nvPr/>
        </p:nvGrpSpPr>
        <p:grpSpPr>
          <a:xfrm>
            <a:off x="4761418" y="1318143"/>
            <a:ext cx="2460300" cy="2460300"/>
            <a:chOff x="4761418" y="1318143"/>
            <a:chExt cx="2460300" cy="2460300"/>
          </a:xfrm>
        </p:grpSpPr>
        <p:sp>
          <p:nvSpPr>
            <p:cNvPr id="176" name="Google Shape;176;p22"/>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178" name="Google Shape;178;p22"/>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179" name="Google Shape;179;p22"/>
          <p:cNvGrpSpPr/>
          <p:nvPr/>
        </p:nvGrpSpPr>
        <p:grpSpPr>
          <a:xfrm>
            <a:off x="3269751" y="1318143"/>
            <a:ext cx="2460300" cy="2460300"/>
            <a:chOff x="3269751" y="1318143"/>
            <a:chExt cx="2460300" cy="2460300"/>
          </a:xfrm>
        </p:grpSpPr>
        <p:sp>
          <p:nvSpPr>
            <p:cNvPr id="180" name="Google Shape;180;p22"/>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D7E74"/>
                  </a:solidFill>
                  <a:latin typeface="Roboto"/>
                  <a:ea typeface="Roboto"/>
                  <a:cs typeface="Roboto"/>
                  <a:sym typeface="Roboto"/>
                </a:rPr>
                <a:t>3</a:t>
              </a:r>
              <a:endParaRPr b="1" sz="1200">
                <a:solidFill>
                  <a:srgbClr val="1D7E74"/>
                </a:solidFill>
                <a:latin typeface="Roboto"/>
                <a:ea typeface="Roboto"/>
                <a:cs typeface="Roboto"/>
                <a:sym typeface="Roboto"/>
              </a:endParaRPr>
            </a:p>
          </p:txBody>
        </p:sp>
        <p:sp>
          <p:nvSpPr>
            <p:cNvPr id="182" name="Google Shape;182;p22"/>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Data exploration</a:t>
              </a:r>
              <a:endParaRPr b="1">
                <a:solidFill>
                  <a:srgbClr val="FFFFFF"/>
                </a:solidFill>
                <a:latin typeface="Roboto"/>
                <a:ea typeface="Roboto"/>
                <a:cs typeface="Roboto"/>
                <a:sym typeface="Roboto"/>
              </a:endParaRPr>
            </a:p>
          </p:txBody>
        </p:sp>
      </p:grpSp>
      <p:grpSp>
        <p:nvGrpSpPr>
          <p:cNvPr id="183" name="Google Shape;183;p22"/>
          <p:cNvGrpSpPr/>
          <p:nvPr/>
        </p:nvGrpSpPr>
        <p:grpSpPr>
          <a:xfrm>
            <a:off x="1776626" y="1318143"/>
            <a:ext cx="2460300" cy="2460300"/>
            <a:chOff x="1776626" y="1318143"/>
            <a:chExt cx="2460300" cy="2460300"/>
          </a:xfrm>
        </p:grpSpPr>
        <p:grpSp>
          <p:nvGrpSpPr>
            <p:cNvPr id="184" name="Google Shape;184;p22"/>
            <p:cNvGrpSpPr/>
            <p:nvPr/>
          </p:nvGrpSpPr>
          <p:grpSpPr>
            <a:xfrm>
              <a:off x="1776626" y="1318143"/>
              <a:ext cx="2460300" cy="2460300"/>
              <a:chOff x="1776626" y="1318143"/>
              <a:chExt cx="2460300" cy="2460300"/>
            </a:xfrm>
          </p:grpSpPr>
          <p:sp>
            <p:nvSpPr>
              <p:cNvPr id="185" name="Google Shape;185;p22"/>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187" name="Google Shape;187;p22"/>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188" name="Google Shape;188;p22"/>
          <p:cNvGrpSpPr/>
          <p:nvPr/>
        </p:nvGrpSpPr>
        <p:grpSpPr>
          <a:xfrm>
            <a:off x="284959" y="1318143"/>
            <a:ext cx="2460300" cy="2460300"/>
            <a:chOff x="284959" y="1318143"/>
            <a:chExt cx="2460300" cy="2460300"/>
          </a:xfrm>
        </p:grpSpPr>
        <p:sp>
          <p:nvSpPr>
            <p:cNvPr id="189" name="Google Shape;189;p22"/>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191" name="Google Shape;191;p22"/>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192" name="Google Shape;19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 </a:t>
            </a:r>
            <a:endParaRPr/>
          </a:p>
        </p:txBody>
      </p:sp>
      <p:sp>
        <p:nvSpPr>
          <p:cNvPr id="198" name="Google Shape;198;p23"/>
          <p:cNvSpPr txBox="1"/>
          <p:nvPr>
            <p:ph idx="1" type="body"/>
          </p:nvPr>
        </p:nvSpPr>
        <p:spPr>
          <a:xfrm>
            <a:off x="311700" y="1152425"/>
            <a:ext cx="8520600" cy="31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observations</a:t>
            </a:r>
            <a:endParaRPr/>
          </a:p>
          <a:p>
            <a:pPr indent="-342900" lvl="0" marL="457200" rtl="0" algn="l">
              <a:spcBef>
                <a:spcPts val="1200"/>
              </a:spcBef>
              <a:spcAft>
                <a:spcPts val="0"/>
              </a:spcAft>
              <a:buSzPts val="1800"/>
              <a:buChar char="●"/>
            </a:pPr>
            <a:r>
              <a:rPr b="1" lang="en-GB" sz="1400"/>
              <a:t>Daily seasonality</a:t>
            </a:r>
            <a:r>
              <a:rPr lang="en-GB"/>
              <a:t> </a:t>
            </a:r>
            <a:endParaRPr/>
          </a:p>
        </p:txBody>
      </p:sp>
      <p:sp>
        <p:nvSpPr>
          <p:cNvPr id="199" name="Google Shape;199;p23"/>
          <p:cNvSpPr txBox="1"/>
          <p:nvPr/>
        </p:nvSpPr>
        <p:spPr>
          <a:xfrm>
            <a:off x="763875" y="2388425"/>
            <a:ext cx="3522900" cy="145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300">
                <a:solidFill>
                  <a:schemeClr val="dk2"/>
                </a:solidFill>
                <a:latin typeface="Open Sans"/>
                <a:ea typeface="Open Sans"/>
                <a:cs typeface="Open Sans"/>
                <a:sym typeface="Open Sans"/>
              </a:rPr>
              <a:t>T</a:t>
            </a:r>
            <a:r>
              <a:rPr lang="en-GB" sz="1300">
                <a:solidFill>
                  <a:schemeClr val="dk2"/>
                </a:solidFill>
                <a:latin typeface="Open Sans"/>
                <a:ea typeface="Open Sans"/>
                <a:cs typeface="Open Sans"/>
                <a:sym typeface="Open Sans"/>
              </a:rPr>
              <a:t>he production of solar energy reaches the peak at 13h</a:t>
            </a:r>
            <a:br>
              <a:rPr lang="en-GB" sz="1300">
                <a:solidFill>
                  <a:schemeClr val="dk2"/>
                </a:solidFill>
                <a:latin typeface="Open Sans"/>
                <a:ea typeface="Open Sans"/>
                <a:cs typeface="Open Sans"/>
                <a:sym typeface="Open Sans"/>
              </a:rPr>
            </a:br>
            <a:endParaRPr sz="1300">
              <a:solidFill>
                <a:schemeClr val="dk2"/>
              </a:solidFill>
              <a:latin typeface="Open Sans"/>
              <a:ea typeface="Open Sans"/>
              <a:cs typeface="Open Sans"/>
              <a:sym typeface="Open Sans"/>
            </a:endParaRPr>
          </a:p>
          <a:p>
            <a:pPr indent="0" lvl="0" marL="0" rtl="0" algn="just">
              <a:lnSpc>
                <a:spcPct val="115000"/>
              </a:lnSpc>
              <a:spcBef>
                <a:spcPts val="1200"/>
              </a:spcBef>
              <a:spcAft>
                <a:spcPts val="1200"/>
              </a:spcAft>
              <a:buNone/>
            </a:pPr>
            <a:r>
              <a:rPr lang="en-GB" sz="1300">
                <a:solidFill>
                  <a:schemeClr val="dk2"/>
                </a:solidFill>
                <a:latin typeface="Open Sans"/>
                <a:ea typeface="Open Sans"/>
                <a:cs typeface="Open Sans"/>
                <a:sym typeface="Open Sans"/>
              </a:rPr>
              <a:t>Negligible from 22:00 to 06:00 corresponding to night time</a:t>
            </a:r>
            <a:endParaRPr sz="900">
              <a:latin typeface="Open Sans"/>
              <a:ea typeface="Open Sans"/>
              <a:cs typeface="Open Sans"/>
              <a:sym typeface="Open Sans"/>
            </a:endParaRPr>
          </a:p>
        </p:txBody>
      </p:sp>
      <p:pic>
        <p:nvPicPr>
          <p:cNvPr id="200" name="Google Shape;200;p23"/>
          <p:cNvPicPr preferRelativeResize="0"/>
          <p:nvPr/>
        </p:nvPicPr>
        <p:blipFill rotWithShape="1">
          <a:blip r:embed="rId3">
            <a:alphaModFix amt="75000"/>
          </a:blip>
          <a:srcRect b="0" l="0" r="44839" t="52624"/>
          <a:stretch/>
        </p:blipFill>
        <p:spPr>
          <a:xfrm>
            <a:off x="6244200" y="0"/>
            <a:ext cx="2899801" cy="2436826"/>
          </a:xfrm>
          <a:prstGeom prst="rect">
            <a:avLst/>
          </a:prstGeom>
          <a:noFill/>
          <a:ln>
            <a:noFill/>
          </a:ln>
        </p:spPr>
      </p:pic>
      <p:pic>
        <p:nvPicPr>
          <p:cNvPr id="201" name="Google Shape;201;p23"/>
          <p:cNvPicPr preferRelativeResize="0"/>
          <p:nvPr/>
        </p:nvPicPr>
        <p:blipFill>
          <a:blip r:embed="rId4">
            <a:alphaModFix/>
          </a:blip>
          <a:stretch>
            <a:fillRect/>
          </a:stretch>
        </p:blipFill>
        <p:spPr>
          <a:xfrm>
            <a:off x="4677150" y="1860257"/>
            <a:ext cx="4002375" cy="2882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p:txBody>
      </p:sp>
      <p:sp>
        <p:nvSpPr>
          <p:cNvPr id="207" name="Google Shape;207;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sz="1400"/>
              <a:t>Monthly</a:t>
            </a:r>
            <a:r>
              <a:rPr b="1" lang="en-GB" sz="1400"/>
              <a:t> seasonality</a:t>
            </a:r>
            <a:endParaRPr b="1" sz="1200">
              <a:solidFill>
                <a:srgbClr val="212121"/>
              </a:solidFill>
              <a:latin typeface="Roboto"/>
              <a:ea typeface="Roboto"/>
              <a:cs typeface="Roboto"/>
              <a:sym typeface="Roboto"/>
            </a:endParaRPr>
          </a:p>
          <a:p>
            <a:pPr indent="0" lvl="0" marL="457200" rtl="0" algn="l">
              <a:spcBef>
                <a:spcPts val="1200"/>
              </a:spcBef>
              <a:spcAft>
                <a:spcPts val="0"/>
              </a:spcAft>
              <a:buNone/>
            </a:pPr>
            <a:r>
              <a:t/>
            </a:r>
            <a:endParaRPr b="1" sz="1200">
              <a:solidFill>
                <a:srgbClr val="212121"/>
              </a:solidFill>
              <a:latin typeface="Roboto"/>
              <a:ea typeface="Roboto"/>
              <a:cs typeface="Roboto"/>
              <a:sym typeface="Roboto"/>
            </a:endParaRPr>
          </a:p>
          <a:p>
            <a:pPr indent="0" lvl="0" marL="457200" rtl="0" algn="l">
              <a:spcBef>
                <a:spcPts val="600"/>
              </a:spcBef>
              <a:spcAft>
                <a:spcPts val="0"/>
              </a:spcAft>
              <a:buNone/>
            </a:pPr>
            <a:r>
              <a:t/>
            </a:r>
            <a:endParaRPr sz="1200">
              <a:solidFill>
                <a:srgbClr val="212121"/>
              </a:solidFill>
              <a:latin typeface="Roboto"/>
              <a:ea typeface="Roboto"/>
              <a:cs typeface="Roboto"/>
              <a:sym typeface="Roboto"/>
            </a:endParaRPr>
          </a:p>
          <a:p>
            <a:pPr indent="0" lvl="0" marL="457200" rtl="0" algn="l">
              <a:spcBef>
                <a:spcPts val="600"/>
              </a:spcBef>
              <a:spcAft>
                <a:spcPts val="500"/>
              </a:spcAft>
              <a:buNone/>
            </a:pPr>
            <a:r>
              <a:t/>
            </a:r>
            <a:endParaRPr/>
          </a:p>
        </p:txBody>
      </p:sp>
      <p:sp>
        <p:nvSpPr>
          <p:cNvPr id="208" name="Google Shape;208;p24"/>
          <p:cNvSpPr txBox="1"/>
          <p:nvPr/>
        </p:nvSpPr>
        <p:spPr>
          <a:xfrm>
            <a:off x="5076275" y="2218750"/>
            <a:ext cx="3361800" cy="17163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600"/>
              </a:spcBef>
              <a:spcAft>
                <a:spcPts val="0"/>
              </a:spcAft>
              <a:buNone/>
            </a:pPr>
            <a:r>
              <a:rPr lang="en-GB">
                <a:solidFill>
                  <a:schemeClr val="dk2"/>
                </a:solidFill>
                <a:latin typeface="Open Sans"/>
                <a:ea typeface="Open Sans"/>
                <a:cs typeface="Open Sans"/>
                <a:sym typeface="Open Sans"/>
              </a:rPr>
              <a:t>The production of solar energy in Ile-de-France region is: </a:t>
            </a:r>
            <a:endParaRPr>
              <a:solidFill>
                <a:schemeClr val="dk2"/>
              </a:solidFill>
              <a:latin typeface="Open Sans"/>
              <a:ea typeface="Open Sans"/>
              <a:cs typeface="Open Sans"/>
              <a:sym typeface="Open Sans"/>
            </a:endParaRPr>
          </a:p>
          <a:p>
            <a:pPr indent="-317500" lvl="0" marL="457200" rtl="0" algn="just">
              <a:lnSpc>
                <a:spcPct val="115000"/>
              </a:lnSpc>
              <a:spcBef>
                <a:spcPts val="60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the highest from May to July (spring to summer season) </a:t>
            </a:r>
            <a:endParaRPr>
              <a:solidFill>
                <a:schemeClr val="dk2"/>
              </a:solidFill>
              <a:latin typeface="Open Sans"/>
              <a:ea typeface="Open Sans"/>
              <a:cs typeface="Open Sans"/>
              <a:sym typeface="Open Sans"/>
            </a:endParaRPr>
          </a:p>
          <a:p>
            <a:pPr indent="-317500" lvl="0" marL="457200" rtl="0" algn="just">
              <a:lnSpc>
                <a:spcPct val="115000"/>
              </a:lnSpc>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the lowest from November to February (winter season)</a:t>
            </a:r>
            <a:endParaRPr>
              <a:latin typeface="Open Sans"/>
              <a:ea typeface="Open Sans"/>
              <a:cs typeface="Open Sans"/>
              <a:sym typeface="Open Sans"/>
            </a:endParaRPr>
          </a:p>
        </p:txBody>
      </p:sp>
      <p:pic>
        <p:nvPicPr>
          <p:cNvPr id="209" name="Google Shape;209;p24"/>
          <p:cNvPicPr preferRelativeResize="0"/>
          <p:nvPr/>
        </p:nvPicPr>
        <p:blipFill>
          <a:blip r:embed="rId3">
            <a:alphaModFix/>
          </a:blip>
          <a:stretch>
            <a:fillRect/>
          </a:stretch>
        </p:blipFill>
        <p:spPr>
          <a:xfrm>
            <a:off x="421900" y="1807946"/>
            <a:ext cx="4150100" cy="28464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p:txBody>
      </p:sp>
      <p:sp>
        <p:nvSpPr>
          <p:cNvPr id="215" name="Google Shape;215;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sz="1400"/>
              <a:t>Yearly evolution</a:t>
            </a:r>
            <a:endParaRPr b="1" sz="1400"/>
          </a:p>
          <a:p>
            <a:pPr indent="0" lvl="0" marL="457200" rtl="0" algn="l">
              <a:spcBef>
                <a:spcPts val="1200"/>
              </a:spcBef>
              <a:spcAft>
                <a:spcPts val="1200"/>
              </a:spcAft>
              <a:buNone/>
            </a:pPr>
            <a:r>
              <a:t/>
            </a:r>
            <a:endParaRPr/>
          </a:p>
        </p:txBody>
      </p:sp>
      <p:sp>
        <p:nvSpPr>
          <p:cNvPr id="216" name="Google Shape;216;p25"/>
          <p:cNvSpPr txBox="1"/>
          <p:nvPr/>
        </p:nvSpPr>
        <p:spPr>
          <a:xfrm>
            <a:off x="369800" y="2389188"/>
            <a:ext cx="3115200" cy="89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GB">
                <a:solidFill>
                  <a:schemeClr val="dk2"/>
                </a:solidFill>
                <a:latin typeface="Open Sans"/>
                <a:ea typeface="Open Sans"/>
                <a:cs typeface="Open Sans"/>
                <a:sym typeface="Open Sans"/>
              </a:rPr>
              <a:t>F</a:t>
            </a:r>
            <a:r>
              <a:rPr lang="en-GB">
                <a:solidFill>
                  <a:schemeClr val="dk2"/>
                </a:solidFill>
                <a:latin typeface="Open Sans"/>
                <a:ea typeface="Open Sans"/>
                <a:cs typeface="Open Sans"/>
                <a:sym typeface="Open Sans"/>
              </a:rPr>
              <a:t>rom 2017 to 2020, the production of solar energy grows at an increasing rate</a:t>
            </a:r>
            <a:endParaRPr>
              <a:latin typeface="Open Sans"/>
              <a:ea typeface="Open Sans"/>
              <a:cs typeface="Open Sans"/>
              <a:sym typeface="Open Sans"/>
            </a:endParaRPr>
          </a:p>
        </p:txBody>
      </p:sp>
      <p:pic>
        <p:nvPicPr>
          <p:cNvPr id="217" name="Google Shape;217;p25"/>
          <p:cNvPicPr preferRelativeResize="0"/>
          <p:nvPr/>
        </p:nvPicPr>
        <p:blipFill>
          <a:blip r:embed="rId3">
            <a:alphaModFix/>
          </a:blip>
          <a:stretch>
            <a:fillRect/>
          </a:stretch>
        </p:blipFill>
        <p:spPr>
          <a:xfrm>
            <a:off x="3715300" y="994000"/>
            <a:ext cx="5276850" cy="3686175"/>
          </a:xfrm>
          <a:prstGeom prst="rect">
            <a:avLst/>
          </a:prstGeom>
          <a:noFill/>
          <a:ln>
            <a:noFill/>
          </a:ln>
        </p:spPr>
      </p:pic>
      <p:sp>
        <p:nvSpPr>
          <p:cNvPr id="218" name="Google Shape;218;p25"/>
          <p:cNvSpPr txBox="1"/>
          <p:nvPr/>
        </p:nvSpPr>
        <p:spPr>
          <a:xfrm>
            <a:off x="5692625" y="3771125"/>
            <a:ext cx="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Open Sans"/>
                <a:ea typeface="Open Sans"/>
                <a:cs typeface="Open Sans"/>
                <a:sym typeface="Open Sans"/>
              </a:rPr>
              <a:t>17%</a:t>
            </a:r>
            <a:endParaRPr b="1">
              <a:solidFill>
                <a:srgbClr val="FFFFFF"/>
              </a:solidFill>
              <a:latin typeface="Open Sans"/>
              <a:ea typeface="Open Sans"/>
              <a:cs typeface="Open Sans"/>
              <a:sym typeface="Open Sans"/>
            </a:endParaRPr>
          </a:p>
        </p:txBody>
      </p:sp>
      <p:sp>
        <p:nvSpPr>
          <p:cNvPr id="219" name="Google Shape;219;p25"/>
          <p:cNvSpPr txBox="1"/>
          <p:nvPr/>
        </p:nvSpPr>
        <p:spPr>
          <a:xfrm>
            <a:off x="6539775" y="3188425"/>
            <a:ext cx="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Open Sans"/>
                <a:ea typeface="Open Sans"/>
                <a:cs typeface="Open Sans"/>
                <a:sym typeface="Open Sans"/>
              </a:rPr>
              <a:t>20</a:t>
            </a:r>
            <a:r>
              <a:rPr b="1" lang="en-GB">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sp>
        <p:nvSpPr>
          <p:cNvPr id="220" name="Google Shape;220;p25"/>
          <p:cNvSpPr txBox="1"/>
          <p:nvPr/>
        </p:nvSpPr>
        <p:spPr>
          <a:xfrm>
            <a:off x="7909125" y="1415225"/>
            <a:ext cx="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Open Sans"/>
                <a:ea typeface="Open Sans"/>
                <a:cs typeface="Open Sans"/>
                <a:sym typeface="Open Sans"/>
              </a:rPr>
              <a:t>28</a:t>
            </a:r>
            <a:r>
              <a:rPr b="1" lang="en-GB">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a:p>
            <a:pPr indent="0" lvl="0" marL="0" rtl="0" algn="l">
              <a:spcBef>
                <a:spcPts val="0"/>
              </a:spcBef>
              <a:spcAft>
                <a:spcPts val="0"/>
              </a:spcAft>
              <a:buNone/>
            </a:pPr>
            <a:r>
              <a:t/>
            </a:r>
            <a:endParaRPr/>
          </a:p>
        </p:txBody>
      </p:sp>
      <p:sp>
        <p:nvSpPr>
          <p:cNvPr id="226" name="Google Shape;226;p26"/>
          <p:cNvSpPr txBox="1"/>
          <p:nvPr>
            <p:ph idx="1" type="body"/>
          </p:nvPr>
        </p:nvSpPr>
        <p:spPr>
          <a:xfrm>
            <a:off x="4175400" y="1257125"/>
            <a:ext cx="46569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sz="1400"/>
              <a:t>Pearson correlation between initial features</a:t>
            </a:r>
            <a:endParaRPr b="1" sz="1400"/>
          </a:p>
          <a:p>
            <a:pPr indent="0" lvl="0" marL="457200" rtl="0" algn="just">
              <a:spcBef>
                <a:spcPts val="1200"/>
              </a:spcBef>
              <a:spcAft>
                <a:spcPts val="0"/>
              </a:spcAft>
              <a:buNone/>
            </a:pPr>
            <a:r>
              <a:rPr lang="en-GB" sz="1400"/>
              <a:t>From the graph we observe a clear and strong correlation between solar radiation and the </a:t>
            </a:r>
            <a:r>
              <a:rPr lang="en-GB" sz="1400"/>
              <a:t>production of solar energy. A weaker correlation with air temperature can be identified.</a:t>
            </a:r>
            <a:endParaRPr sz="1400"/>
          </a:p>
          <a:p>
            <a:pPr indent="0" lvl="0" marL="457200" rtl="0" algn="just">
              <a:spcBef>
                <a:spcPts val="600"/>
              </a:spcBef>
              <a:spcAft>
                <a:spcPts val="0"/>
              </a:spcAft>
              <a:buNone/>
            </a:pPr>
            <a:r>
              <a:rPr lang="en-GB" sz="1400"/>
              <a:t>There is no strong correlation between the features other than solar energy observed.</a:t>
            </a:r>
            <a:endParaRPr sz="1400"/>
          </a:p>
          <a:p>
            <a:pPr indent="0" lvl="0" marL="457200" rtl="0" algn="just">
              <a:spcBef>
                <a:spcPts val="600"/>
              </a:spcBef>
              <a:spcAft>
                <a:spcPts val="0"/>
              </a:spcAft>
              <a:buNone/>
            </a:pPr>
            <a:r>
              <a:t/>
            </a:r>
            <a:endParaRPr sz="1400"/>
          </a:p>
          <a:p>
            <a:pPr indent="0" lvl="0" marL="457200" rtl="0" algn="l">
              <a:spcBef>
                <a:spcPts val="500"/>
              </a:spcBef>
              <a:spcAft>
                <a:spcPts val="0"/>
              </a:spcAft>
              <a:buNone/>
            </a:pPr>
            <a:r>
              <a:t/>
            </a:r>
            <a:endParaRPr/>
          </a:p>
          <a:p>
            <a:pPr indent="0" lvl="0" marL="0" rtl="0" algn="l">
              <a:spcBef>
                <a:spcPts val="1200"/>
              </a:spcBef>
              <a:spcAft>
                <a:spcPts val="1200"/>
              </a:spcAft>
              <a:buNone/>
            </a:pPr>
            <a:r>
              <a:t/>
            </a:r>
            <a:endParaRPr/>
          </a:p>
        </p:txBody>
      </p:sp>
      <p:pic>
        <p:nvPicPr>
          <p:cNvPr id="227" name="Google Shape;227;p26"/>
          <p:cNvPicPr preferRelativeResize="0"/>
          <p:nvPr/>
        </p:nvPicPr>
        <p:blipFill>
          <a:blip r:embed="rId3">
            <a:alphaModFix/>
          </a:blip>
          <a:stretch>
            <a:fillRect/>
          </a:stretch>
        </p:blipFill>
        <p:spPr>
          <a:xfrm>
            <a:off x="311700" y="1546675"/>
            <a:ext cx="3870600" cy="30131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p:nvPr/>
        </p:nvSpPr>
        <p:spPr>
          <a:xfrm rot="-2700000">
            <a:off x="4433877" y="2252889"/>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7"/>
          <p:cNvGrpSpPr/>
          <p:nvPr/>
        </p:nvGrpSpPr>
        <p:grpSpPr>
          <a:xfrm>
            <a:off x="6254516" y="1318143"/>
            <a:ext cx="2460300" cy="2460300"/>
            <a:chOff x="6254516" y="1318143"/>
            <a:chExt cx="2460300" cy="2460300"/>
          </a:xfrm>
        </p:grpSpPr>
        <p:sp>
          <p:nvSpPr>
            <p:cNvPr id="234" name="Google Shape;234;p27"/>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236" name="Google Shape;236;p27"/>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237" name="Google Shape;237;p27"/>
          <p:cNvGrpSpPr/>
          <p:nvPr/>
        </p:nvGrpSpPr>
        <p:grpSpPr>
          <a:xfrm>
            <a:off x="4761418" y="1318143"/>
            <a:ext cx="2460300" cy="2460300"/>
            <a:chOff x="4761418" y="1318143"/>
            <a:chExt cx="2460300" cy="2460300"/>
          </a:xfrm>
        </p:grpSpPr>
        <p:sp>
          <p:nvSpPr>
            <p:cNvPr id="238" name="Google Shape;238;p27"/>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F887E"/>
                  </a:solidFill>
                  <a:latin typeface="Roboto"/>
                  <a:ea typeface="Roboto"/>
                  <a:cs typeface="Roboto"/>
                  <a:sym typeface="Roboto"/>
                </a:rPr>
                <a:t>4</a:t>
              </a:r>
              <a:endParaRPr b="1" sz="1200">
                <a:solidFill>
                  <a:srgbClr val="1F887E"/>
                </a:solidFill>
                <a:latin typeface="Roboto"/>
                <a:ea typeface="Roboto"/>
                <a:cs typeface="Roboto"/>
                <a:sym typeface="Roboto"/>
              </a:endParaRPr>
            </a:p>
          </p:txBody>
        </p:sp>
        <p:sp>
          <p:nvSpPr>
            <p:cNvPr id="240" name="Google Shape;240;p27"/>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Data modeling</a:t>
              </a:r>
              <a:endParaRPr b="1">
                <a:solidFill>
                  <a:srgbClr val="FFFFFF"/>
                </a:solidFill>
                <a:latin typeface="Roboto"/>
                <a:ea typeface="Roboto"/>
                <a:cs typeface="Roboto"/>
                <a:sym typeface="Roboto"/>
              </a:endParaRPr>
            </a:p>
          </p:txBody>
        </p:sp>
      </p:grpSp>
      <p:grpSp>
        <p:nvGrpSpPr>
          <p:cNvPr id="241" name="Google Shape;241;p27"/>
          <p:cNvGrpSpPr/>
          <p:nvPr/>
        </p:nvGrpSpPr>
        <p:grpSpPr>
          <a:xfrm>
            <a:off x="3269751" y="1318143"/>
            <a:ext cx="2460300" cy="2460300"/>
            <a:chOff x="3269751" y="1318143"/>
            <a:chExt cx="2460300" cy="2460300"/>
          </a:xfrm>
        </p:grpSpPr>
        <p:sp>
          <p:nvSpPr>
            <p:cNvPr id="242" name="Google Shape;242;p27"/>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244" name="Google Shape;244;p27"/>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245" name="Google Shape;245;p27"/>
          <p:cNvGrpSpPr/>
          <p:nvPr/>
        </p:nvGrpSpPr>
        <p:grpSpPr>
          <a:xfrm>
            <a:off x="1776626" y="1318143"/>
            <a:ext cx="2460300" cy="2460300"/>
            <a:chOff x="1776626" y="1318143"/>
            <a:chExt cx="2460300" cy="2460300"/>
          </a:xfrm>
        </p:grpSpPr>
        <p:grpSp>
          <p:nvGrpSpPr>
            <p:cNvPr id="246" name="Google Shape;246;p27"/>
            <p:cNvGrpSpPr/>
            <p:nvPr/>
          </p:nvGrpSpPr>
          <p:grpSpPr>
            <a:xfrm>
              <a:off x="1776626" y="1318143"/>
              <a:ext cx="2460300" cy="2460300"/>
              <a:chOff x="1776626" y="1318143"/>
              <a:chExt cx="2460300" cy="2460300"/>
            </a:xfrm>
          </p:grpSpPr>
          <p:sp>
            <p:nvSpPr>
              <p:cNvPr id="247" name="Google Shape;247;p27"/>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249" name="Google Shape;249;p2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250" name="Google Shape;250;p27"/>
          <p:cNvGrpSpPr/>
          <p:nvPr/>
        </p:nvGrpSpPr>
        <p:grpSpPr>
          <a:xfrm>
            <a:off x="284959" y="1318143"/>
            <a:ext cx="2460300" cy="2460300"/>
            <a:chOff x="284959" y="1318143"/>
            <a:chExt cx="2460300" cy="2460300"/>
          </a:xfrm>
        </p:grpSpPr>
        <p:sp>
          <p:nvSpPr>
            <p:cNvPr id="251" name="Google Shape;251;p27"/>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253" name="Google Shape;253;p27"/>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254" name="Google Shape;254;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a:t>
            </a:r>
            <a:endParaRPr/>
          </a:p>
        </p:txBody>
      </p:sp>
      <p:sp>
        <p:nvSpPr>
          <p:cNvPr id="260" name="Google Shape;260;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Multiple models were considered for the project using:</a:t>
            </a:r>
            <a:endParaRPr/>
          </a:p>
          <a:p>
            <a:pPr indent="-334327" lvl="0" marL="457200" rtl="0" algn="l">
              <a:spcBef>
                <a:spcPts val="1200"/>
              </a:spcBef>
              <a:spcAft>
                <a:spcPts val="0"/>
              </a:spcAft>
              <a:buSzPct val="100000"/>
              <a:buChar char="●"/>
            </a:pPr>
            <a:r>
              <a:rPr lang="en-GB"/>
              <a:t>Time series analysis</a:t>
            </a:r>
            <a:endParaRPr/>
          </a:p>
          <a:p>
            <a:pPr indent="-334327" lvl="0" marL="457200" rtl="0" algn="l">
              <a:spcBef>
                <a:spcPts val="0"/>
              </a:spcBef>
              <a:spcAft>
                <a:spcPts val="0"/>
              </a:spcAft>
              <a:buSzPct val="100000"/>
              <a:buChar char="●"/>
            </a:pPr>
            <a:r>
              <a:rPr lang="en-GB"/>
              <a:t>Machine Learning techniques</a:t>
            </a:r>
            <a:endParaRPr/>
          </a:p>
          <a:p>
            <a:pPr indent="-334327" lvl="0" marL="457200" rtl="0" algn="l">
              <a:spcBef>
                <a:spcPts val="0"/>
              </a:spcBef>
              <a:spcAft>
                <a:spcPts val="0"/>
              </a:spcAft>
              <a:buSzPct val="100000"/>
              <a:buChar char="●"/>
            </a:pPr>
            <a:r>
              <a:rPr lang="en-GB"/>
              <a:t>Deep Learning techniques</a:t>
            </a:r>
            <a:endParaRPr/>
          </a:p>
          <a:p>
            <a:pPr indent="0" lvl="0" marL="0" rtl="0" algn="l">
              <a:spcBef>
                <a:spcPts val="1200"/>
              </a:spcBef>
              <a:spcAft>
                <a:spcPts val="0"/>
              </a:spcAft>
              <a:buNone/>
            </a:pPr>
            <a:r>
              <a:rPr lang="en-GB"/>
              <a:t>The metrics used to compare those models were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61" name="Google Shape;261;p28"/>
          <p:cNvPicPr preferRelativeResize="0"/>
          <p:nvPr/>
        </p:nvPicPr>
        <p:blipFill>
          <a:blip r:embed="rId3">
            <a:alphaModFix/>
          </a:blip>
          <a:stretch>
            <a:fillRect/>
          </a:stretch>
        </p:blipFill>
        <p:spPr>
          <a:xfrm>
            <a:off x="2233600" y="3025051"/>
            <a:ext cx="5593376" cy="1464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cross validation</a:t>
            </a:r>
            <a:endParaRPr/>
          </a:p>
        </p:txBody>
      </p:sp>
      <p:sp>
        <p:nvSpPr>
          <p:cNvPr id="267" name="Google Shape;267;p29"/>
          <p:cNvSpPr txBox="1"/>
          <p:nvPr>
            <p:ph idx="1" type="body"/>
          </p:nvPr>
        </p:nvSpPr>
        <p:spPr>
          <a:xfrm>
            <a:off x="404850" y="1316075"/>
            <a:ext cx="4214100" cy="3302700"/>
          </a:xfrm>
          <a:prstGeom prst="rect">
            <a:avLst/>
          </a:prstGeom>
        </p:spPr>
        <p:txBody>
          <a:bodyPr anchorCtr="0" anchor="ctr" bIns="91425" lIns="91425" spcFirstLastPara="1" rIns="91425" wrap="square" tIns="91425">
            <a:normAutofit/>
          </a:bodyPr>
          <a:lstStyle/>
          <a:p>
            <a:pPr indent="0" lvl="0" marL="0" rtl="0" algn="just">
              <a:lnSpc>
                <a:spcPct val="105000"/>
              </a:lnSpc>
              <a:spcBef>
                <a:spcPts val="0"/>
              </a:spcBef>
              <a:spcAft>
                <a:spcPts val="0"/>
              </a:spcAft>
              <a:buNone/>
            </a:pPr>
            <a:r>
              <a:rPr lang="en-GB" sz="1500"/>
              <a:t>Cross-validation for time series is a bit different because time series have a temporal structure and one cannot randomly mix values in a fold while preserving this structure. </a:t>
            </a:r>
            <a:endParaRPr sz="1500"/>
          </a:p>
          <a:p>
            <a:pPr indent="0" lvl="0" marL="0" rtl="0" algn="just">
              <a:lnSpc>
                <a:spcPct val="105000"/>
              </a:lnSpc>
              <a:spcBef>
                <a:spcPts val="1200"/>
              </a:spcBef>
              <a:spcAft>
                <a:spcPts val="1200"/>
              </a:spcAft>
              <a:buNone/>
            </a:pPr>
            <a:r>
              <a:rPr lang="en-GB" sz="1500"/>
              <a:t>So we used a method of "cross-validation on a rolling basis" which can be established using the sklearn.model_selection's TimeSeries Split module.</a:t>
            </a:r>
            <a:endParaRPr sz="1500"/>
          </a:p>
        </p:txBody>
      </p:sp>
      <p:pic>
        <p:nvPicPr>
          <p:cNvPr id="268" name="Google Shape;268;p29"/>
          <p:cNvPicPr preferRelativeResize="0"/>
          <p:nvPr/>
        </p:nvPicPr>
        <p:blipFill>
          <a:blip r:embed="rId3">
            <a:alphaModFix/>
          </a:blip>
          <a:stretch>
            <a:fillRect/>
          </a:stretch>
        </p:blipFill>
        <p:spPr>
          <a:xfrm>
            <a:off x="4572000" y="1933340"/>
            <a:ext cx="4260301" cy="1998485"/>
          </a:xfrm>
          <a:prstGeom prst="rect">
            <a:avLst/>
          </a:prstGeom>
          <a:noFill/>
          <a:ln>
            <a:noFill/>
          </a:ln>
        </p:spPr>
      </p:pic>
      <p:sp>
        <p:nvSpPr>
          <p:cNvPr id="269" name="Google Shape;269;p29"/>
          <p:cNvSpPr txBox="1"/>
          <p:nvPr/>
        </p:nvSpPr>
        <p:spPr>
          <a:xfrm>
            <a:off x="165625" y="4820400"/>
            <a:ext cx="5299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Open Sans"/>
                <a:ea typeface="Open Sans"/>
                <a:cs typeface="Open Sans"/>
                <a:sym typeface="Open Sans"/>
              </a:rPr>
              <a:t>Source:  </a:t>
            </a:r>
            <a:r>
              <a:rPr lang="en-GB" sz="900" u="sng">
                <a:solidFill>
                  <a:schemeClr val="hlink"/>
                </a:solidFill>
                <a:latin typeface="Open Sans"/>
                <a:ea typeface="Open Sans"/>
                <a:cs typeface="Open Sans"/>
                <a:sym typeface="Open Sans"/>
                <a:hlinkClick r:id="rId4"/>
              </a:rPr>
              <a:t>mlcourse.ai</a:t>
            </a:r>
            <a:endParaRPr sz="9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275" name="Google Shape;275;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difficulty : </a:t>
            </a:r>
            <a:r>
              <a:rPr b="1" lang="en-GB"/>
              <a:t>Handling multiple seasonalities and trend pattern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276" name="Google Shape;276;p30"/>
          <p:cNvPicPr preferRelativeResize="0"/>
          <p:nvPr/>
        </p:nvPicPr>
        <p:blipFill>
          <a:blip r:embed="rId3">
            <a:alphaModFix/>
          </a:blip>
          <a:stretch>
            <a:fillRect/>
          </a:stretch>
        </p:blipFill>
        <p:spPr>
          <a:xfrm>
            <a:off x="800900" y="1816676"/>
            <a:ext cx="7684598" cy="289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282" name="Google Shape;282;p31"/>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Prior to consider a model, the series stationarity have to be evaluated. </a:t>
            </a:r>
            <a:br>
              <a:rPr lang="en-GB" sz="1700"/>
            </a:br>
            <a:r>
              <a:rPr lang="en-GB" sz="1700"/>
              <a:t>We start by decomposing the series and remove trend pattern by differentiation. </a:t>
            </a:r>
            <a:endParaRPr sz="1700"/>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283" name="Google Shape;283;p31"/>
          <p:cNvPicPr preferRelativeResize="0"/>
          <p:nvPr/>
        </p:nvPicPr>
        <p:blipFill>
          <a:blip r:embed="rId3">
            <a:alphaModFix/>
          </a:blip>
          <a:stretch>
            <a:fillRect/>
          </a:stretch>
        </p:blipFill>
        <p:spPr>
          <a:xfrm>
            <a:off x="222700" y="2046563"/>
            <a:ext cx="4038600" cy="2657475"/>
          </a:xfrm>
          <a:prstGeom prst="rect">
            <a:avLst/>
          </a:prstGeom>
          <a:noFill/>
          <a:ln>
            <a:noFill/>
          </a:ln>
        </p:spPr>
      </p:pic>
      <p:pic>
        <p:nvPicPr>
          <p:cNvPr id="284" name="Google Shape;284;p31"/>
          <p:cNvPicPr preferRelativeResize="0"/>
          <p:nvPr/>
        </p:nvPicPr>
        <p:blipFill>
          <a:blip r:embed="rId4">
            <a:alphaModFix/>
          </a:blip>
          <a:stretch>
            <a:fillRect/>
          </a:stretch>
        </p:blipFill>
        <p:spPr>
          <a:xfrm>
            <a:off x="4616825" y="2041800"/>
            <a:ext cx="4038600" cy="266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Overview</a:t>
            </a:r>
            <a:endParaRPr/>
          </a:p>
        </p:txBody>
      </p:sp>
      <p:sp>
        <p:nvSpPr>
          <p:cNvPr id="75" name="Google Shape;75;p14"/>
          <p:cNvSpPr txBox="1"/>
          <p:nvPr>
            <p:ph idx="1" type="body"/>
          </p:nvPr>
        </p:nvSpPr>
        <p:spPr>
          <a:xfrm>
            <a:off x="311700" y="1266325"/>
            <a:ext cx="34587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Steadily growing for several years, renewable energy now represents more than 21% of total electricity production in 2019 in France (RTE). </a:t>
            </a:r>
            <a:endParaRPr/>
          </a:p>
          <a:p>
            <a:pPr indent="0" lvl="0" marL="0" rtl="0" algn="l">
              <a:spcBef>
                <a:spcPts val="1200"/>
              </a:spcBef>
              <a:spcAft>
                <a:spcPts val="1200"/>
              </a:spcAft>
              <a:buNone/>
            </a:pPr>
            <a:r>
              <a:rPr lang="en-GB"/>
              <a:t>As an important part of renewable energy, solar PV represents 10.1% of gross renewable electricity generation. </a:t>
            </a:r>
            <a:endParaRPr/>
          </a:p>
        </p:txBody>
      </p:sp>
      <p:pic>
        <p:nvPicPr>
          <p:cNvPr id="76" name="Google Shape;76;p14"/>
          <p:cNvPicPr preferRelativeResize="0"/>
          <p:nvPr/>
        </p:nvPicPr>
        <p:blipFill>
          <a:blip r:embed="rId3">
            <a:alphaModFix/>
          </a:blip>
          <a:stretch>
            <a:fillRect/>
          </a:stretch>
        </p:blipFill>
        <p:spPr>
          <a:xfrm>
            <a:off x="4180375" y="1723850"/>
            <a:ext cx="4569949" cy="2533875"/>
          </a:xfrm>
          <a:prstGeom prst="rect">
            <a:avLst/>
          </a:prstGeom>
          <a:noFill/>
          <a:ln>
            <a:noFill/>
          </a:ln>
        </p:spPr>
      </p:pic>
      <p:sp>
        <p:nvSpPr>
          <p:cNvPr id="77" name="Google Shape;77;p14"/>
          <p:cNvSpPr/>
          <p:nvPr/>
        </p:nvSpPr>
        <p:spPr>
          <a:xfrm>
            <a:off x="6998050" y="2820325"/>
            <a:ext cx="1352400" cy="194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4129175" y="1338950"/>
            <a:ext cx="495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Open Sans"/>
                <a:ea typeface="Open Sans"/>
                <a:cs typeface="Open Sans"/>
                <a:sym typeface="Open Sans"/>
              </a:rPr>
              <a:t>G</a:t>
            </a:r>
            <a:r>
              <a:rPr b="1" lang="en-GB" sz="1300">
                <a:latin typeface="Open Sans"/>
                <a:ea typeface="Open Sans"/>
                <a:cs typeface="Open Sans"/>
                <a:sym typeface="Open Sans"/>
              </a:rPr>
              <a:t>ross renewable electricity production by</a:t>
            </a:r>
            <a:r>
              <a:rPr b="1" lang="en-GB" sz="1300">
                <a:latin typeface="Open Sans"/>
                <a:ea typeface="Open Sans"/>
                <a:cs typeface="Open Sans"/>
                <a:sym typeface="Open Sans"/>
              </a:rPr>
              <a:t> Sector in 2019</a:t>
            </a:r>
            <a:endParaRPr b="1" sz="1300">
              <a:latin typeface="Open Sans"/>
              <a:ea typeface="Open Sans"/>
              <a:cs typeface="Open Sans"/>
              <a:sym typeface="Open Sans"/>
            </a:endParaRPr>
          </a:p>
        </p:txBody>
      </p:sp>
      <p:sp>
        <p:nvSpPr>
          <p:cNvPr id="79" name="Google Shape;79;p14"/>
          <p:cNvSpPr/>
          <p:nvPr/>
        </p:nvSpPr>
        <p:spPr>
          <a:xfrm>
            <a:off x="5194725" y="2622975"/>
            <a:ext cx="276600" cy="19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290" name="Google Shape;290;p32"/>
          <p:cNvSpPr txBox="1"/>
          <p:nvPr>
            <p:ph idx="1" type="body"/>
          </p:nvPr>
        </p:nvSpPr>
        <p:spPr>
          <a:xfrm>
            <a:off x="311700" y="1239625"/>
            <a:ext cx="8520600" cy="33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sz="1600"/>
              <a:t>Method used to evaluate the stationarity of the series :</a:t>
            </a:r>
            <a:r>
              <a:rPr b="1" lang="en-GB" sz="1600"/>
              <a:t> Dicky Fuller test and KPSS</a:t>
            </a:r>
            <a:br>
              <a:rPr b="1" lang="en-GB" sz="1600"/>
            </a:br>
            <a:endParaRPr b="1" sz="1600"/>
          </a:p>
          <a:p>
            <a:pPr indent="0" lvl="0" marL="0" rtl="0" algn="l">
              <a:spcBef>
                <a:spcPts val="1200"/>
              </a:spcBef>
              <a:spcAft>
                <a:spcPts val="0"/>
              </a:spcAft>
              <a:buNone/>
            </a:pPr>
            <a:r>
              <a:rPr lang="en-GB" sz="1600"/>
              <a:t>DF test outcome on original series =&gt; seems stationary (p-value 2.75 * 10^(-5))</a:t>
            </a:r>
            <a:endParaRPr sz="1600"/>
          </a:p>
          <a:p>
            <a:pPr indent="0" lvl="0" marL="0" rtl="0" algn="l">
              <a:spcBef>
                <a:spcPts val="1200"/>
              </a:spcBef>
              <a:spcAft>
                <a:spcPts val="0"/>
              </a:spcAft>
              <a:buNone/>
            </a:pPr>
            <a:r>
              <a:rPr lang="en-GB" sz="1600"/>
              <a:t>KPSS test outcome on original series =&gt; not stationary (p-value 0.01)</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GB" sz="1600"/>
              <a:t>DF test outcome on differentiated series =&gt; seems stationary </a:t>
            </a:r>
            <a:endParaRPr sz="1600"/>
          </a:p>
          <a:p>
            <a:pPr indent="0" lvl="0" marL="0" rtl="0" algn="l">
              <a:spcBef>
                <a:spcPts val="1200"/>
              </a:spcBef>
              <a:spcAft>
                <a:spcPts val="0"/>
              </a:spcAft>
              <a:buNone/>
            </a:pPr>
            <a:r>
              <a:rPr lang="en-GB" sz="1600"/>
              <a:t>KPSS test outcome on differentiated series =&gt; seems stationary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GB" sz="1600"/>
              <a:t>Conclusion: </a:t>
            </a:r>
            <a:r>
              <a:rPr b="1" lang="en-GB" sz="1600"/>
              <a:t>1st order differentiated series will be used to fit the model</a:t>
            </a:r>
            <a:endParaRPr b="1" sz="1200">
              <a:solidFill>
                <a:srgbClr val="21212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b="1"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296" name="Google Shape;296;p33"/>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The 1st model considered to deal with multiple seasonality : </a:t>
            </a:r>
            <a:r>
              <a:rPr b="1" lang="en-GB" sz="1600"/>
              <a:t>FBProphet</a:t>
            </a:r>
            <a:endParaRPr b="1" sz="1600"/>
          </a:p>
          <a:p>
            <a:pPr indent="-317500" lvl="0" marL="457200" rtl="0" algn="just">
              <a:spcBef>
                <a:spcPts val="1200"/>
              </a:spcBef>
              <a:spcAft>
                <a:spcPts val="0"/>
              </a:spcAft>
              <a:buSzPts val="1400"/>
              <a:buChar char="●"/>
            </a:pPr>
            <a:r>
              <a:rPr lang="en-GB" sz="1400"/>
              <a:t>Developed by Facebook</a:t>
            </a:r>
            <a:endParaRPr sz="1400"/>
          </a:p>
          <a:p>
            <a:pPr indent="-317500" lvl="0" marL="457200" rtl="0" algn="just">
              <a:spcBef>
                <a:spcPts val="0"/>
              </a:spcBef>
              <a:spcAft>
                <a:spcPts val="0"/>
              </a:spcAft>
              <a:buSzPts val="1400"/>
              <a:buChar char="●"/>
            </a:pPr>
            <a:r>
              <a:rPr lang="en-GB" sz="1400"/>
              <a:t>Based on an additive model where non-linear trends are fit with yearly, weekly, and daily seasonality, plus holiday effects.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297" name="Google Shape;297;p33"/>
          <p:cNvPicPr preferRelativeResize="0"/>
          <p:nvPr/>
        </p:nvPicPr>
        <p:blipFill>
          <a:blip r:embed="rId3">
            <a:alphaModFix/>
          </a:blip>
          <a:stretch>
            <a:fillRect/>
          </a:stretch>
        </p:blipFill>
        <p:spPr>
          <a:xfrm>
            <a:off x="1030925" y="2521325"/>
            <a:ext cx="6752126" cy="239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FB Prophet</a:t>
            </a:r>
            <a:endParaRPr/>
          </a:p>
        </p:txBody>
      </p:sp>
      <p:sp>
        <p:nvSpPr>
          <p:cNvPr id="303" name="Google Shape;303;p34"/>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400"/>
              <a:t>Results obtained with uncertainty level set at 95% (default 80%)</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304" name="Google Shape;304;p34"/>
          <p:cNvPicPr preferRelativeResize="0"/>
          <p:nvPr/>
        </p:nvPicPr>
        <p:blipFill>
          <a:blip r:embed="rId3">
            <a:alphaModFix/>
          </a:blip>
          <a:stretch>
            <a:fillRect/>
          </a:stretch>
        </p:blipFill>
        <p:spPr>
          <a:xfrm>
            <a:off x="311700" y="1753150"/>
            <a:ext cx="5038174" cy="3000251"/>
          </a:xfrm>
          <a:prstGeom prst="rect">
            <a:avLst/>
          </a:prstGeom>
          <a:noFill/>
          <a:ln>
            <a:noFill/>
          </a:ln>
        </p:spPr>
      </p:pic>
      <p:pic>
        <p:nvPicPr>
          <p:cNvPr id="305" name="Google Shape;305;p34"/>
          <p:cNvPicPr preferRelativeResize="0"/>
          <p:nvPr/>
        </p:nvPicPr>
        <p:blipFill>
          <a:blip r:embed="rId4">
            <a:alphaModFix/>
          </a:blip>
          <a:stretch>
            <a:fillRect/>
          </a:stretch>
        </p:blipFill>
        <p:spPr>
          <a:xfrm>
            <a:off x="5824225" y="717500"/>
            <a:ext cx="3008074" cy="4035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FB Prophet</a:t>
            </a:r>
            <a:endParaRPr/>
          </a:p>
        </p:txBody>
      </p:sp>
      <p:sp>
        <p:nvSpPr>
          <p:cNvPr id="311" name="Google Shape;311;p35"/>
          <p:cNvSpPr txBox="1"/>
          <p:nvPr>
            <p:ph idx="1" type="body"/>
          </p:nvPr>
        </p:nvSpPr>
        <p:spPr>
          <a:xfrm>
            <a:off x="311700" y="1374100"/>
            <a:ext cx="8520600" cy="2693700"/>
          </a:xfrm>
          <a:prstGeom prst="rect">
            <a:avLst/>
          </a:prstGeom>
        </p:spPr>
        <p:txBody>
          <a:bodyPr anchorCtr="0" anchor="t" bIns="91425" lIns="91425" spcFirstLastPara="1" rIns="91425" wrap="square" tIns="91425">
            <a:normAutofit fontScale="25000" lnSpcReduction="20000"/>
          </a:bodyPr>
          <a:lstStyle/>
          <a:p>
            <a:pPr indent="-340395" lvl="0" marL="457200" rtl="0" algn="just">
              <a:spcBef>
                <a:spcPts val="0"/>
              </a:spcBef>
              <a:spcAft>
                <a:spcPts val="0"/>
              </a:spcAft>
              <a:buSzPct val="100000"/>
              <a:buChar char="●"/>
            </a:pPr>
            <a:r>
              <a:rPr lang="en-GB" sz="7042"/>
              <a:t>Overall, the multiples seasonalities have been properly captured by the model</a:t>
            </a:r>
            <a:br>
              <a:rPr lang="en-GB" sz="7042"/>
            </a:br>
            <a:br>
              <a:rPr lang="en-GB" sz="7042"/>
            </a:br>
            <a:endParaRPr sz="7042"/>
          </a:p>
          <a:p>
            <a:pPr indent="-340395" lvl="0" marL="457200" rtl="0" algn="just">
              <a:spcBef>
                <a:spcPts val="0"/>
              </a:spcBef>
              <a:spcAft>
                <a:spcPts val="0"/>
              </a:spcAft>
              <a:buSzPct val="100000"/>
              <a:buChar char="●"/>
            </a:pPr>
            <a:r>
              <a:rPr lang="en-GB" sz="7042"/>
              <a:t>However, the </a:t>
            </a:r>
            <a:r>
              <a:rPr lang="en-GB" sz="7042"/>
              <a:t>forecasted</a:t>
            </a:r>
            <a:r>
              <a:rPr lang="en-GB" sz="7042"/>
              <a:t> values are not so satisfying and can be improved</a:t>
            </a:r>
            <a:br>
              <a:rPr lang="en-GB" sz="7042"/>
            </a:br>
            <a:br>
              <a:rPr lang="en-GB" sz="7042"/>
            </a:br>
            <a:endParaRPr sz="7042"/>
          </a:p>
          <a:p>
            <a:pPr indent="-340395" lvl="0" marL="457200" rtl="0" algn="just">
              <a:spcBef>
                <a:spcPts val="0"/>
              </a:spcBef>
              <a:spcAft>
                <a:spcPts val="0"/>
              </a:spcAft>
              <a:buSzPct val="100000"/>
              <a:buChar char="●"/>
            </a:pPr>
            <a:r>
              <a:rPr lang="en-GB" sz="7042"/>
              <a:t>Cross-validation on the training set and a reduction of the forecasting period were considered to try improving the model</a:t>
            </a:r>
            <a:endParaRPr sz="7042"/>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FB Prophet</a:t>
            </a:r>
            <a:endParaRPr/>
          </a:p>
        </p:txBody>
      </p:sp>
      <p:sp>
        <p:nvSpPr>
          <p:cNvPr id="317" name="Google Shape;317;p36"/>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318" name="Google Shape;318;p36"/>
          <p:cNvPicPr preferRelativeResize="0"/>
          <p:nvPr/>
        </p:nvPicPr>
        <p:blipFill>
          <a:blip r:embed="rId3">
            <a:alphaModFix/>
          </a:blip>
          <a:stretch>
            <a:fillRect/>
          </a:stretch>
        </p:blipFill>
        <p:spPr>
          <a:xfrm>
            <a:off x="121175" y="1239625"/>
            <a:ext cx="6650234" cy="3302700"/>
          </a:xfrm>
          <a:prstGeom prst="rect">
            <a:avLst/>
          </a:prstGeom>
          <a:noFill/>
          <a:ln>
            <a:noFill/>
          </a:ln>
        </p:spPr>
      </p:pic>
      <p:graphicFrame>
        <p:nvGraphicFramePr>
          <p:cNvPr id="319" name="Google Shape;319;p36"/>
          <p:cNvGraphicFramePr/>
          <p:nvPr/>
        </p:nvGraphicFramePr>
        <p:xfrm>
          <a:off x="7054125" y="186577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60.43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0.70</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47.27</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325" name="Google Shape;325;p37"/>
          <p:cNvSpPr txBox="1"/>
          <p:nvPr>
            <p:ph idx="1" type="body"/>
          </p:nvPr>
        </p:nvSpPr>
        <p:spPr>
          <a:xfrm>
            <a:off x="311700" y="1239625"/>
            <a:ext cx="8520600" cy="330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5600"/>
              <a:t>The 2nd model considered to deal with multiple seasonality : </a:t>
            </a:r>
            <a:r>
              <a:rPr b="1" lang="en-GB" sz="5600"/>
              <a:t>SARIMAX with Fourier series</a:t>
            </a:r>
            <a:endParaRPr b="1" sz="5600"/>
          </a:p>
          <a:p>
            <a:pPr indent="-330611" lvl="0" marL="457200" rtl="0" algn="just">
              <a:spcBef>
                <a:spcPts val="1200"/>
              </a:spcBef>
              <a:spcAft>
                <a:spcPts val="0"/>
              </a:spcAft>
              <a:buSzPct val="100000"/>
              <a:buChar char="●"/>
            </a:pPr>
            <a:r>
              <a:rPr lang="en-GB" sz="6425"/>
              <a:t>Reason : Usual SARIMA models are not fit for multiple seasonality</a:t>
            </a:r>
            <a:br>
              <a:rPr lang="en-GB" sz="6425"/>
            </a:br>
            <a:endParaRPr sz="6425"/>
          </a:p>
          <a:p>
            <a:pPr indent="-330611" lvl="0" marL="457200" rtl="0" algn="just">
              <a:spcBef>
                <a:spcPts val="0"/>
              </a:spcBef>
              <a:spcAft>
                <a:spcPts val="0"/>
              </a:spcAft>
              <a:buSzPct val="100000"/>
              <a:buChar char="●"/>
            </a:pPr>
            <a:r>
              <a:rPr lang="en-GB" sz="6425"/>
              <a:t>Advantages of the SARIMAX with Fourier series approach :</a:t>
            </a:r>
            <a:endParaRPr sz="6425"/>
          </a:p>
          <a:p>
            <a:pPr indent="-330611" lvl="1" marL="914400" rtl="0" algn="just">
              <a:spcBef>
                <a:spcPts val="0"/>
              </a:spcBef>
              <a:spcAft>
                <a:spcPts val="0"/>
              </a:spcAft>
              <a:buSzPct val="100000"/>
              <a:buChar char="○"/>
            </a:pPr>
            <a:r>
              <a:rPr lang="en-GB" sz="6425"/>
              <a:t>Flexibility of seasonality length</a:t>
            </a:r>
            <a:endParaRPr sz="6425"/>
          </a:p>
          <a:p>
            <a:pPr indent="-330611" lvl="1" marL="914400" rtl="0" algn="just">
              <a:spcBef>
                <a:spcPts val="0"/>
              </a:spcBef>
              <a:spcAft>
                <a:spcPts val="0"/>
              </a:spcAft>
              <a:buSzPct val="100000"/>
              <a:buChar char="○"/>
            </a:pPr>
            <a:r>
              <a:rPr lang="en-GB" sz="6425"/>
              <a:t>Data with multiples seasonal periods can be model with Fourier terms of different frequencies</a:t>
            </a:r>
            <a:endParaRPr sz="6425"/>
          </a:p>
          <a:p>
            <a:pPr indent="-330611" lvl="1" marL="914400" rtl="0" algn="just">
              <a:spcBef>
                <a:spcPts val="0"/>
              </a:spcBef>
              <a:spcAft>
                <a:spcPts val="0"/>
              </a:spcAft>
              <a:buSzPct val="100000"/>
              <a:buChar char="○"/>
            </a:pPr>
            <a:r>
              <a:rPr lang="en-GB" sz="6425"/>
              <a:t>Short-term dynamics are easily handled with a simple ARMA error</a:t>
            </a:r>
            <a:endParaRPr sz="6425"/>
          </a:p>
          <a:p>
            <a:pPr indent="0" lvl="0" marL="0" rtl="0" algn="just">
              <a:spcBef>
                <a:spcPts val="1200"/>
              </a:spcBef>
              <a:spcAft>
                <a:spcPts val="0"/>
              </a:spcAft>
              <a:buNone/>
            </a:pPr>
            <a:r>
              <a:t/>
            </a:r>
            <a:endParaRPr sz="6425"/>
          </a:p>
          <a:p>
            <a:pPr indent="0" lvl="0" marL="0" rtl="0" algn="just">
              <a:spcBef>
                <a:spcPts val="1200"/>
              </a:spcBef>
              <a:spcAft>
                <a:spcPts val="0"/>
              </a:spcAft>
              <a:buNone/>
            </a:pPr>
            <a:r>
              <a:t/>
            </a:r>
            <a:endParaRPr sz="6425"/>
          </a:p>
          <a:p>
            <a:pPr indent="0" lvl="0" marL="0" rtl="0" algn="just">
              <a:spcBef>
                <a:spcPts val="1200"/>
              </a:spcBef>
              <a:spcAft>
                <a:spcPts val="0"/>
              </a:spcAft>
              <a:buNone/>
            </a:pPr>
            <a:r>
              <a:rPr lang="en-GB" sz="6425"/>
              <a:t>                          </a:t>
            </a:r>
            <a:r>
              <a:rPr i="1" lang="en-GB" sz="5225"/>
              <a:t>with Nt an ARIMA model, m the seasonal period and K a hyperparameter to tune</a:t>
            </a:r>
            <a:endParaRPr i="1" sz="5225"/>
          </a:p>
          <a:p>
            <a:pPr indent="0" lvl="0" marL="0" rtl="0" algn="just">
              <a:spcBef>
                <a:spcPts val="1200"/>
              </a:spcBef>
              <a:spcAft>
                <a:spcPts val="0"/>
              </a:spcAft>
              <a:buNone/>
            </a:pPr>
            <a:r>
              <a:t/>
            </a:r>
            <a:endParaRPr sz="6425"/>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326" name="Google Shape;326;p37"/>
          <p:cNvPicPr preferRelativeResize="0"/>
          <p:nvPr/>
        </p:nvPicPr>
        <p:blipFill rotWithShape="1">
          <a:blip r:embed="rId3">
            <a:alphaModFix/>
          </a:blip>
          <a:srcRect b="45408" l="0" r="0" t="0"/>
          <a:stretch/>
        </p:blipFill>
        <p:spPr>
          <a:xfrm>
            <a:off x="1011050" y="3549400"/>
            <a:ext cx="7121901" cy="596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32" name="Google Shape;332;p38"/>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For yearly seasonality, period considered =&gt; </a:t>
            </a:r>
            <a:r>
              <a:rPr b="1" lang="en-GB" sz="1770"/>
              <a:t>m = 365.25 </a:t>
            </a:r>
            <a:r>
              <a:rPr lang="en-GB" sz="1770"/>
              <a:t>(including the leap year)</a:t>
            </a:r>
            <a:br>
              <a:rPr lang="en-GB" sz="1770"/>
            </a:br>
            <a:endParaRPr sz="1770"/>
          </a:p>
          <a:p>
            <a:pPr indent="-341019" lvl="0" marL="457200" rtl="0" algn="just">
              <a:lnSpc>
                <a:spcPct val="95000"/>
              </a:lnSpc>
              <a:spcBef>
                <a:spcPts val="0"/>
              </a:spcBef>
              <a:spcAft>
                <a:spcPts val="0"/>
              </a:spcAft>
              <a:buSzPts val="1770"/>
              <a:buChar char="●"/>
            </a:pPr>
            <a:r>
              <a:rPr lang="en-GB" sz="1770"/>
              <a:t>For daily seasonality, period considered =&gt; </a:t>
            </a:r>
            <a:r>
              <a:rPr b="1" lang="en-GB" sz="1770"/>
              <a:t>m = 24</a:t>
            </a:r>
            <a:endParaRPr b="1" sz="1770"/>
          </a:p>
          <a:p>
            <a:pPr indent="0" lvl="0" marL="457200" rtl="0" algn="just">
              <a:lnSpc>
                <a:spcPct val="95000"/>
              </a:lnSpc>
              <a:spcBef>
                <a:spcPts val="1200"/>
              </a:spcBef>
              <a:spcAft>
                <a:spcPts val="0"/>
              </a:spcAft>
              <a:buSzPts val="440"/>
              <a:buNone/>
            </a:pPr>
            <a:r>
              <a:t/>
            </a:r>
            <a:endParaRPr b="1" sz="1770"/>
          </a:p>
          <a:p>
            <a:pPr indent="-341019" lvl="0" marL="457200" rtl="0" algn="just">
              <a:lnSpc>
                <a:spcPct val="95000"/>
              </a:lnSpc>
              <a:spcBef>
                <a:spcPts val="1200"/>
              </a:spcBef>
              <a:spcAft>
                <a:spcPts val="0"/>
              </a:spcAft>
              <a:buSzPts val="1770"/>
              <a:buChar char="●"/>
            </a:pPr>
            <a:r>
              <a:rPr lang="en-GB" sz="1770"/>
              <a:t>After transformation of training dataset into Fourier series, the best model fitted with </a:t>
            </a:r>
            <a:r>
              <a:rPr lang="en-GB" sz="1770"/>
              <a:t>auto arima</a:t>
            </a:r>
            <a:r>
              <a:rPr lang="en-GB" sz="1770"/>
              <a:t> function : </a:t>
            </a:r>
            <a:br>
              <a:rPr lang="en-GB" sz="1770"/>
            </a:br>
            <a:r>
              <a:rPr b="1" lang="en-GB" sz="1770"/>
              <a:t>SARIMAX (3,1,2)(1,0,1) </a:t>
            </a:r>
            <a:r>
              <a:rPr lang="en-GB" sz="1270"/>
              <a:t>(AIC criterion = 103743.527)</a:t>
            </a:r>
            <a:endParaRPr sz="127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38" name="Google Shape;338;p39"/>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339" name="Google Shape;339;p39"/>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60</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0.87</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47.6</a:t>
                      </a:r>
                      <a:endParaRPr/>
                    </a:p>
                  </a:txBody>
                  <a:tcPr marT="91425" marB="91425" marR="91425" marL="91425"/>
                </a:tc>
              </a:tr>
            </a:tbl>
          </a:graphicData>
        </a:graphic>
      </p:graphicFrame>
      <p:pic>
        <p:nvPicPr>
          <p:cNvPr id="340" name="Google Shape;340;p39"/>
          <p:cNvPicPr preferRelativeResize="0"/>
          <p:nvPr/>
        </p:nvPicPr>
        <p:blipFill>
          <a:blip r:embed="rId3">
            <a:alphaModFix/>
          </a:blip>
          <a:stretch>
            <a:fillRect/>
          </a:stretch>
        </p:blipFill>
        <p:spPr>
          <a:xfrm>
            <a:off x="311700" y="1747125"/>
            <a:ext cx="6254950" cy="307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46" name="Google Shape;346;p40"/>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347" name="Google Shape;347;p40"/>
          <p:cNvPicPr preferRelativeResize="0"/>
          <p:nvPr/>
        </p:nvPicPr>
        <p:blipFill>
          <a:blip r:embed="rId3">
            <a:alphaModFix/>
          </a:blip>
          <a:stretch>
            <a:fillRect/>
          </a:stretch>
        </p:blipFill>
        <p:spPr>
          <a:xfrm>
            <a:off x="1190826" y="1682800"/>
            <a:ext cx="6762336" cy="3302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53" name="Google Shape;353;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The model seems to be performing relatively well for a one week forecasting but there is still a margin for improvement</a:t>
            </a:r>
            <a:endParaRPr sz="1770"/>
          </a:p>
          <a:p>
            <a:pPr indent="0" lvl="0" marL="457200" rtl="0" algn="just">
              <a:lnSpc>
                <a:spcPct val="95000"/>
              </a:lnSpc>
              <a:spcBef>
                <a:spcPts val="1200"/>
              </a:spcBef>
              <a:spcAft>
                <a:spcPts val="0"/>
              </a:spcAft>
              <a:buNone/>
            </a:pPr>
            <a:r>
              <a:t/>
            </a:r>
            <a:endParaRPr sz="1770"/>
          </a:p>
          <a:p>
            <a:pPr indent="-341019" lvl="0" marL="457200" rtl="0" algn="just">
              <a:lnSpc>
                <a:spcPct val="95000"/>
              </a:lnSpc>
              <a:spcBef>
                <a:spcPts val="1200"/>
              </a:spcBef>
              <a:spcAft>
                <a:spcPts val="0"/>
              </a:spcAft>
              <a:buSzPts val="1770"/>
              <a:buChar char="●"/>
            </a:pPr>
            <a:r>
              <a:rPr lang="en-GB" sz="1770"/>
              <a:t>The 4 months forecasting trial shows a sharp decline in performance with negative value for energy production from November onwards which is aberrant</a:t>
            </a:r>
            <a:endParaRPr sz="1770"/>
          </a:p>
          <a:p>
            <a:pPr indent="0" lvl="0" marL="457200" rtl="0" algn="just">
              <a:lnSpc>
                <a:spcPct val="95000"/>
              </a:lnSpc>
              <a:spcBef>
                <a:spcPts val="1200"/>
              </a:spcBef>
              <a:spcAft>
                <a:spcPts val="0"/>
              </a:spcAft>
              <a:buNone/>
            </a:pPr>
            <a:r>
              <a:t/>
            </a:r>
            <a:endParaRPr sz="1770"/>
          </a:p>
          <a:p>
            <a:pPr indent="-341019" lvl="0" marL="457200" rtl="0" algn="just">
              <a:lnSpc>
                <a:spcPct val="95000"/>
              </a:lnSpc>
              <a:spcBef>
                <a:spcPts val="1200"/>
              </a:spcBef>
              <a:spcAft>
                <a:spcPts val="0"/>
              </a:spcAft>
              <a:buSzPts val="1770"/>
              <a:buChar char="●"/>
            </a:pPr>
            <a:r>
              <a:rPr lang="en-GB" sz="1770"/>
              <a:t>Thus, the SARIMAX model is not adapted for long term trends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rot="-2700000">
            <a:off x="-42585"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5"/>
          <p:cNvGrpSpPr/>
          <p:nvPr/>
        </p:nvGrpSpPr>
        <p:grpSpPr>
          <a:xfrm>
            <a:off x="6254516" y="1318143"/>
            <a:ext cx="2460300" cy="2460300"/>
            <a:chOff x="6254516" y="1318143"/>
            <a:chExt cx="2460300" cy="2460300"/>
          </a:xfrm>
        </p:grpSpPr>
        <p:sp>
          <p:nvSpPr>
            <p:cNvPr id="86" name="Google Shape;86;p15"/>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88" name="Google Shape;88;p15"/>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89" name="Google Shape;89;p15"/>
          <p:cNvGrpSpPr/>
          <p:nvPr/>
        </p:nvGrpSpPr>
        <p:grpSpPr>
          <a:xfrm>
            <a:off x="4761418" y="1318143"/>
            <a:ext cx="2460300" cy="2460300"/>
            <a:chOff x="4761418" y="1318143"/>
            <a:chExt cx="2460300" cy="2460300"/>
          </a:xfrm>
        </p:grpSpPr>
        <p:sp>
          <p:nvSpPr>
            <p:cNvPr id="90" name="Google Shape;90;p15"/>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92" name="Google Shape;92;p15"/>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93" name="Google Shape;93;p15"/>
          <p:cNvGrpSpPr/>
          <p:nvPr/>
        </p:nvGrpSpPr>
        <p:grpSpPr>
          <a:xfrm>
            <a:off x="3269751" y="1318143"/>
            <a:ext cx="2460300" cy="2460300"/>
            <a:chOff x="3269751" y="1318143"/>
            <a:chExt cx="2460300" cy="2460300"/>
          </a:xfrm>
        </p:grpSpPr>
        <p:sp>
          <p:nvSpPr>
            <p:cNvPr id="94" name="Google Shape;94;p15"/>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96" name="Google Shape;96;p15"/>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97" name="Google Shape;97;p15"/>
          <p:cNvGrpSpPr/>
          <p:nvPr/>
        </p:nvGrpSpPr>
        <p:grpSpPr>
          <a:xfrm>
            <a:off x="1776626" y="1318143"/>
            <a:ext cx="2460300" cy="2460300"/>
            <a:chOff x="1776626" y="1318143"/>
            <a:chExt cx="2460300" cy="2460300"/>
          </a:xfrm>
        </p:grpSpPr>
        <p:grpSp>
          <p:nvGrpSpPr>
            <p:cNvPr id="98" name="Google Shape;98;p15"/>
            <p:cNvGrpSpPr/>
            <p:nvPr/>
          </p:nvGrpSpPr>
          <p:grpSpPr>
            <a:xfrm>
              <a:off x="1776626" y="1318143"/>
              <a:ext cx="2460300" cy="2460300"/>
              <a:chOff x="1776626" y="1318143"/>
              <a:chExt cx="2460300" cy="2460300"/>
            </a:xfrm>
          </p:grpSpPr>
          <p:sp>
            <p:nvSpPr>
              <p:cNvPr id="99" name="Google Shape;99;p15"/>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101" name="Google Shape;101;p15"/>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102" name="Google Shape;102;p15"/>
          <p:cNvGrpSpPr/>
          <p:nvPr/>
        </p:nvGrpSpPr>
        <p:grpSpPr>
          <a:xfrm>
            <a:off x="284959" y="1318143"/>
            <a:ext cx="2460300" cy="2460300"/>
            <a:chOff x="284959" y="1318143"/>
            <a:chExt cx="2460300" cy="2460300"/>
          </a:xfrm>
        </p:grpSpPr>
        <p:sp>
          <p:nvSpPr>
            <p:cNvPr id="103" name="Google Shape;103;p1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55B54"/>
                  </a:solidFill>
                  <a:latin typeface="Roboto"/>
                  <a:ea typeface="Roboto"/>
                  <a:cs typeface="Roboto"/>
                  <a:sym typeface="Roboto"/>
                </a:rPr>
                <a:t>1</a:t>
              </a:r>
              <a:endParaRPr b="1" sz="1200">
                <a:solidFill>
                  <a:srgbClr val="155B54"/>
                </a:solidFill>
                <a:latin typeface="Roboto"/>
                <a:ea typeface="Roboto"/>
                <a:cs typeface="Roboto"/>
                <a:sym typeface="Roboto"/>
              </a:endParaRPr>
            </a:p>
          </p:txBody>
        </p:sp>
        <p:sp>
          <p:nvSpPr>
            <p:cNvPr id="105" name="Google Shape;105;p1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Project definition</a:t>
              </a:r>
              <a:endParaRPr b="1">
                <a:solidFill>
                  <a:srgbClr val="FFFFFF"/>
                </a:solidFill>
                <a:latin typeface="Roboto"/>
                <a:ea typeface="Roboto"/>
                <a:cs typeface="Roboto"/>
                <a:sym typeface="Roboto"/>
              </a:endParaRPr>
            </a:p>
          </p:txBody>
        </p:sp>
      </p:grpSp>
      <p:sp>
        <p:nvSpPr>
          <p:cNvPr id="106" name="Google Shape;106;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a:t>
            </a:r>
            <a:r>
              <a:rPr lang="en-GB"/>
              <a:t> - Machine learning techniques</a:t>
            </a:r>
            <a:endParaRPr/>
          </a:p>
        </p:txBody>
      </p:sp>
      <p:sp>
        <p:nvSpPr>
          <p:cNvPr id="359" name="Google Shape;359;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To furtherly push the modeling step, various machine learning models were considered:</a:t>
            </a:r>
            <a:br>
              <a:rPr lang="en-GB" sz="1770"/>
            </a:br>
            <a:endParaRPr sz="1770"/>
          </a:p>
          <a:p>
            <a:pPr indent="-341019" lvl="1" marL="914400" rtl="0" algn="just">
              <a:lnSpc>
                <a:spcPct val="95000"/>
              </a:lnSpc>
              <a:spcBef>
                <a:spcPts val="0"/>
              </a:spcBef>
              <a:spcAft>
                <a:spcPts val="0"/>
              </a:spcAft>
              <a:buSzPts val="1770"/>
              <a:buChar char="○"/>
            </a:pPr>
            <a:r>
              <a:rPr lang="en-GB" sz="1770"/>
              <a:t>Lasso regression</a:t>
            </a:r>
            <a:br>
              <a:rPr lang="en-GB" sz="1770"/>
            </a:br>
            <a:endParaRPr sz="1770"/>
          </a:p>
          <a:p>
            <a:pPr indent="-341019" lvl="1" marL="914400" rtl="0" algn="just">
              <a:lnSpc>
                <a:spcPct val="95000"/>
              </a:lnSpc>
              <a:spcBef>
                <a:spcPts val="0"/>
              </a:spcBef>
              <a:spcAft>
                <a:spcPts val="0"/>
              </a:spcAft>
              <a:buSzPts val="1770"/>
              <a:buChar char="○"/>
            </a:pPr>
            <a:r>
              <a:rPr lang="en-GB" sz="1770"/>
              <a:t>Elastic Net regression </a:t>
            </a:r>
            <a:br>
              <a:rPr lang="en-GB" sz="1770"/>
            </a:br>
            <a:endParaRPr sz="1770"/>
          </a:p>
          <a:p>
            <a:pPr indent="-341019" lvl="1" marL="914400" rtl="0" algn="just">
              <a:lnSpc>
                <a:spcPct val="95000"/>
              </a:lnSpc>
              <a:spcBef>
                <a:spcPts val="0"/>
              </a:spcBef>
              <a:spcAft>
                <a:spcPts val="0"/>
              </a:spcAft>
              <a:buSzPts val="1770"/>
              <a:buChar char="○"/>
            </a:pPr>
            <a:r>
              <a:rPr lang="en-GB" sz="1770"/>
              <a:t>Random Forest regression</a:t>
            </a:r>
            <a:br>
              <a:rPr lang="en-GB" sz="1770"/>
            </a:br>
            <a:endParaRPr sz="1770"/>
          </a:p>
          <a:p>
            <a:pPr indent="-341019" lvl="1" marL="914400" rtl="0" algn="just">
              <a:lnSpc>
                <a:spcPct val="95000"/>
              </a:lnSpc>
              <a:spcBef>
                <a:spcPts val="0"/>
              </a:spcBef>
              <a:spcAft>
                <a:spcPts val="0"/>
              </a:spcAft>
              <a:buSzPts val="1770"/>
              <a:buChar char="○"/>
            </a:pPr>
            <a:r>
              <a:rPr lang="en-GB" sz="1770"/>
              <a:t>Extreme Gradient Boosting (XGBoost)</a:t>
            </a:r>
            <a:endParaRPr sz="177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t>
            </a:r>
            <a:r>
              <a:rPr lang="en-GB"/>
              <a:t>Feature extraction for date/time</a:t>
            </a:r>
            <a:endParaRPr/>
          </a:p>
        </p:txBody>
      </p:sp>
      <p:sp>
        <p:nvSpPr>
          <p:cNvPr id="365" name="Google Shape;365;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We used 2 different sets of date time features:</a:t>
            </a:r>
            <a:endParaRPr/>
          </a:p>
          <a:p>
            <a:pPr indent="-342900" lvl="0" marL="457200" rtl="0" algn="l">
              <a:spcBef>
                <a:spcPts val="1200"/>
              </a:spcBef>
              <a:spcAft>
                <a:spcPts val="0"/>
              </a:spcAft>
              <a:buSzPts val="1800"/>
              <a:buAutoNum type="arabicPeriod"/>
            </a:pPr>
            <a:r>
              <a:rPr lang="en-GB"/>
              <a:t>Full hot encoded variables for year (year_2017, …, year_2020),  month (month_1, …, month_12) and hour (hour1, …, hour24). This is used only on Lasso regression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a:t>Reduced feature space: keeping year as numerical values, reduce months into 4 seasons and reduce hours into 4 time_of_the_day (morning, afternoon, evening, night)</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Lasso regression</a:t>
            </a:r>
            <a:endParaRPr/>
          </a:p>
        </p:txBody>
      </p:sp>
      <p:sp>
        <p:nvSpPr>
          <p:cNvPr id="371" name="Google Shape;371;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Lasso, or Least Absolute Shrinkage and Selection Operator, adds a penalty for non-zero coefficients. Lasso penalizes the sum of the absolute values of the coefficients (L1 penalty). As a result, for high values of λ, many coefficients are exactly zeroed under lasso, which allows for automated feature selection.</a:t>
            </a:r>
            <a:endParaRPr sz="1770"/>
          </a:p>
          <a:p>
            <a:pPr indent="0" lvl="0" marL="0" rtl="0" algn="just">
              <a:lnSpc>
                <a:spcPct val="95000"/>
              </a:lnSpc>
              <a:spcBef>
                <a:spcPts val="1200"/>
              </a:spcBef>
              <a:spcAft>
                <a:spcPts val="0"/>
              </a:spcAft>
              <a:buNone/>
            </a:pPr>
            <a:r>
              <a:t/>
            </a:r>
            <a:endParaRPr sz="1770"/>
          </a:p>
          <a:p>
            <a:pPr indent="-341019" lvl="0" marL="457200" rtl="0" algn="just">
              <a:lnSpc>
                <a:spcPct val="95000"/>
              </a:lnSpc>
              <a:spcBef>
                <a:spcPts val="1200"/>
              </a:spcBef>
              <a:spcAft>
                <a:spcPts val="0"/>
              </a:spcAft>
              <a:buSzPts val="1770"/>
              <a:buChar char="●"/>
            </a:pPr>
            <a:r>
              <a:rPr lang="en-GB" sz="1770"/>
              <a:t>Lasso tends to do well if there are a small number of significant parameters and the others are close to zero.</a:t>
            </a:r>
            <a:endParaRPr sz="1770"/>
          </a:p>
        </p:txBody>
      </p:sp>
      <p:pic>
        <p:nvPicPr>
          <p:cNvPr id="372" name="Google Shape;372;p44"/>
          <p:cNvPicPr preferRelativeResize="0"/>
          <p:nvPr/>
        </p:nvPicPr>
        <p:blipFill>
          <a:blip r:embed="rId3">
            <a:alphaModFix/>
          </a:blip>
          <a:stretch>
            <a:fillRect/>
          </a:stretch>
        </p:blipFill>
        <p:spPr>
          <a:xfrm>
            <a:off x="3055511" y="2571750"/>
            <a:ext cx="3032975" cy="557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 using full hot-encoded variables</a:t>
            </a:r>
            <a:endParaRPr/>
          </a:p>
        </p:txBody>
      </p:sp>
      <p:sp>
        <p:nvSpPr>
          <p:cNvPr id="378" name="Google Shape;378;p45"/>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379" name="Google Shape;379;p45"/>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55.4</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0.73</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44.6</a:t>
                      </a:r>
                      <a:endParaRPr/>
                    </a:p>
                  </a:txBody>
                  <a:tcPr marT="91425" marB="91425" marR="91425" marL="91425"/>
                </a:tc>
              </a:tr>
            </a:tbl>
          </a:graphicData>
        </a:graphic>
      </p:graphicFrame>
      <p:pic>
        <p:nvPicPr>
          <p:cNvPr id="380" name="Google Shape;380;p45"/>
          <p:cNvPicPr preferRelativeResize="0"/>
          <p:nvPr/>
        </p:nvPicPr>
        <p:blipFill>
          <a:blip r:embed="rId3">
            <a:alphaModFix/>
          </a:blip>
          <a:stretch>
            <a:fillRect/>
          </a:stretch>
        </p:blipFill>
        <p:spPr>
          <a:xfrm>
            <a:off x="328627" y="1646277"/>
            <a:ext cx="6113176" cy="302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 using full hot-encoded variables</a:t>
            </a:r>
            <a:endParaRPr/>
          </a:p>
          <a:p>
            <a:pPr indent="0" lvl="0" marL="0" rtl="0" algn="l">
              <a:spcBef>
                <a:spcPts val="0"/>
              </a:spcBef>
              <a:spcAft>
                <a:spcPts val="0"/>
              </a:spcAft>
              <a:buNone/>
            </a:pPr>
            <a:r>
              <a:t/>
            </a:r>
            <a:endParaRPr/>
          </a:p>
        </p:txBody>
      </p:sp>
      <p:sp>
        <p:nvSpPr>
          <p:cNvPr id="386" name="Google Shape;386;p46"/>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387" name="Google Shape;387;p46"/>
          <p:cNvPicPr preferRelativeResize="0"/>
          <p:nvPr/>
        </p:nvPicPr>
        <p:blipFill>
          <a:blip r:embed="rId3">
            <a:alphaModFix/>
          </a:blip>
          <a:stretch>
            <a:fillRect/>
          </a:stretch>
        </p:blipFill>
        <p:spPr>
          <a:xfrm>
            <a:off x="1532750" y="1645650"/>
            <a:ext cx="6078500" cy="3008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Lasso regression</a:t>
            </a:r>
            <a:endParaRPr/>
          </a:p>
        </p:txBody>
      </p:sp>
      <p:pic>
        <p:nvPicPr>
          <p:cNvPr id="393" name="Google Shape;393;p47"/>
          <p:cNvPicPr preferRelativeResize="0"/>
          <p:nvPr/>
        </p:nvPicPr>
        <p:blipFill>
          <a:blip r:embed="rId3">
            <a:alphaModFix/>
          </a:blip>
          <a:stretch>
            <a:fillRect/>
          </a:stretch>
        </p:blipFill>
        <p:spPr>
          <a:xfrm>
            <a:off x="258075" y="1081250"/>
            <a:ext cx="5294775" cy="3802274"/>
          </a:xfrm>
          <a:prstGeom prst="rect">
            <a:avLst/>
          </a:prstGeom>
          <a:noFill/>
          <a:ln>
            <a:noFill/>
          </a:ln>
        </p:spPr>
      </p:pic>
      <p:sp>
        <p:nvSpPr>
          <p:cNvPr id="394" name="Google Shape;394;p47"/>
          <p:cNvSpPr txBox="1"/>
          <p:nvPr/>
        </p:nvSpPr>
        <p:spPr>
          <a:xfrm>
            <a:off x="5517225" y="1219125"/>
            <a:ext cx="3448500" cy="3364800"/>
          </a:xfrm>
          <a:prstGeom prst="rect">
            <a:avLst/>
          </a:prstGeom>
          <a:noFill/>
          <a:ln>
            <a:noFill/>
          </a:ln>
        </p:spPr>
        <p:txBody>
          <a:bodyPr anchorCtr="0" anchor="t" bIns="91425" lIns="91425" spcFirstLastPara="1" rIns="91425" wrap="square" tIns="91425">
            <a:spAutoFit/>
          </a:bodyPr>
          <a:lstStyle/>
          <a:p>
            <a:pPr indent="-266700" lvl="0" marL="457200" rtl="0" algn="just">
              <a:lnSpc>
                <a:spcPct val="115000"/>
              </a:lnSpc>
              <a:spcBef>
                <a:spcPts val="60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Hot encoded variables have been used like hour_1, hour_2,..., month_2, month_3,.. etc. </a:t>
            </a:r>
            <a:br>
              <a:rPr lang="en-GB" sz="1170">
                <a:solidFill>
                  <a:schemeClr val="dk2"/>
                </a:solidFill>
                <a:latin typeface="Open Sans"/>
                <a:ea typeface="Open Sans"/>
                <a:cs typeface="Open Sans"/>
                <a:sym typeface="Open Sans"/>
              </a:rPr>
            </a:br>
            <a:endParaRPr sz="1170">
              <a:solidFill>
                <a:schemeClr val="dk2"/>
              </a:solidFill>
              <a:latin typeface="Open Sans"/>
              <a:ea typeface="Open Sans"/>
              <a:cs typeface="Open Sans"/>
              <a:sym typeface="Open Sans"/>
            </a:endParaRPr>
          </a:p>
          <a:p>
            <a:pPr indent="-266700" lvl="0" marL="457200" rtl="0" algn="just">
              <a:lnSpc>
                <a:spcPct val="115000"/>
              </a:lnSpc>
              <a:spcBef>
                <a:spcPts val="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Loss of information as the model assumes that the 23rd hour is far away from the 0th hour (and same for months) which is not the case because of the periodicity of the time series.</a:t>
            </a:r>
            <a:br>
              <a:rPr lang="en-GB" sz="1170">
                <a:solidFill>
                  <a:schemeClr val="dk2"/>
                </a:solidFill>
                <a:latin typeface="Open Sans"/>
                <a:ea typeface="Open Sans"/>
                <a:cs typeface="Open Sans"/>
                <a:sym typeface="Open Sans"/>
              </a:rPr>
            </a:br>
            <a:endParaRPr sz="1170">
              <a:solidFill>
                <a:schemeClr val="dk2"/>
              </a:solidFill>
              <a:latin typeface="Open Sans"/>
              <a:ea typeface="Open Sans"/>
              <a:cs typeface="Open Sans"/>
              <a:sym typeface="Open Sans"/>
            </a:endParaRPr>
          </a:p>
          <a:p>
            <a:pPr indent="-266700" lvl="0" marL="457200" rtl="0" algn="just">
              <a:lnSpc>
                <a:spcPct val="115000"/>
              </a:lnSpc>
              <a:spcBef>
                <a:spcPts val="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To avoid the loss of information and to lower the number of predictor variables we considered feature engineering on the covariates space.</a:t>
            </a:r>
            <a:endParaRPr sz="600">
              <a:solidFill>
                <a:srgbClr val="212121"/>
              </a:solidFill>
              <a:latin typeface="Roboto"/>
              <a:ea typeface="Roboto"/>
              <a:cs typeface="Roboto"/>
              <a:sym typeface="Roboto"/>
            </a:endParaRPr>
          </a:p>
          <a:p>
            <a:pPr indent="0" lvl="0" marL="0" rtl="0" algn="l">
              <a:spcBef>
                <a:spcPts val="5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 in reduced feature space</a:t>
            </a:r>
            <a:endParaRPr/>
          </a:p>
        </p:txBody>
      </p:sp>
      <p:sp>
        <p:nvSpPr>
          <p:cNvPr id="400" name="Google Shape;400;p48"/>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Introduction of a season feature capturing month/hour specificity (winter/summer…, night/morning…) for space reduction</a:t>
            </a:r>
            <a:br>
              <a:rPr lang="en-GB" sz="1770"/>
            </a:br>
            <a:endParaRPr sz="1770"/>
          </a:p>
          <a:p>
            <a:pPr indent="-341019" lvl="0" marL="457200" rtl="0" algn="just">
              <a:lnSpc>
                <a:spcPct val="95000"/>
              </a:lnSpc>
              <a:spcBef>
                <a:spcPts val="0"/>
              </a:spcBef>
              <a:spcAft>
                <a:spcPts val="0"/>
              </a:spcAft>
              <a:buSzPts val="1770"/>
              <a:buChar char="●"/>
            </a:pPr>
            <a:r>
              <a:rPr lang="en-GB" sz="1770"/>
              <a:t>The results obtained are not really improved in this framework</a:t>
            </a:r>
            <a:endParaRPr sz="1770"/>
          </a:p>
        </p:txBody>
      </p:sp>
      <p:graphicFrame>
        <p:nvGraphicFramePr>
          <p:cNvPr id="401" name="Google Shape;401;p48"/>
          <p:cNvGraphicFramePr/>
          <p:nvPr/>
        </p:nvGraphicFramePr>
        <p:xfrm>
          <a:off x="3801600" y="2955700"/>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60.3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0.68</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44.2</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07" name="Google Shape;407;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Elastic Net first emerged as a result of critique on lasso, whose variable selection can be too dependent on data and thus unstable. The solution is to combine the penalties of ridge regression and lasso to get the best of both worlds. Elastic Net aims at minimizing the following loss function: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where α is the mixing parameter between ridge (α = 0) and lasso (α = 1).</a:t>
            </a:r>
            <a:endParaRPr/>
          </a:p>
        </p:txBody>
      </p:sp>
      <p:pic>
        <p:nvPicPr>
          <p:cNvPr id="408" name="Google Shape;408;p49"/>
          <p:cNvPicPr preferRelativeResize="0"/>
          <p:nvPr/>
        </p:nvPicPr>
        <p:blipFill>
          <a:blip r:embed="rId3">
            <a:alphaModFix/>
          </a:blip>
          <a:stretch>
            <a:fillRect/>
          </a:stretch>
        </p:blipFill>
        <p:spPr>
          <a:xfrm>
            <a:off x="2062463" y="2872175"/>
            <a:ext cx="4486275" cy="628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14" name="Google Shape;414;p50"/>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415" name="Google Shape;415;p50"/>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83</a:t>
                      </a:r>
                      <a:r>
                        <a:rPr lang="en-GB"/>
                        <a:t>.18</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0.74</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60.6</a:t>
                      </a:r>
                      <a:endParaRPr/>
                    </a:p>
                  </a:txBody>
                  <a:tcPr marT="91425" marB="91425" marR="91425" marL="91425"/>
                </a:tc>
              </a:tr>
            </a:tbl>
          </a:graphicData>
        </a:graphic>
      </p:graphicFrame>
      <p:pic>
        <p:nvPicPr>
          <p:cNvPr id="416" name="Google Shape;416;p50"/>
          <p:cNvPicPr preferRelativeResize="0"/>
          <p:nvPr/>
        </p:nvPicPr>
        <p:blipFill>
          <a:blip r:embed="rId3">
            <a:alphaModFix/>
          </a:blip>
          <a:stretch>
            <a:fillRect/>
          </a:stretch>
        </p:blipFill>
        <p:spPr>
          <a:xfrm>
            <a:off x="328625" y="1641425"/>
            <a:ext cx="6123001" cy="3030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22" name="Google Shape;422;p51"/>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423" name="Google Shape;423;p51"/>
          <p:cNvPicPr preferRelativeResize="0"/>
          <p:nvPr/>
        </p:nvPicPr>
        <p:blipFill>
          <a:blip r:embed="rId3">
            <a:alphaModFix/>
          </a:blip>
          <a:stretch>
            <a:fillRect/>
          </a:stretch>
        </p:blipFill>
        <p:spPr>
          <a:xfrm>
            <a:off x="1639538" y="1804775"/>
            <a:ext cx="5864925" cy="2902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Challenges</a:t>
            </a:r>
            <a:endParaRPr/>
          </a:p>
        </p:txBody>
      </p:sp>
      <p:sp>
        <p:nvSpPr>
          <p:cNvPr id="112" name="Google Shape;112;p16"/>
          <p:cNvSpPr txBox="1"/>
          <p:nvPr>
            <p:ph idx="1" type="body"/>
          </p:nvPr>
        </p:nvSpPr>
        <p:spPr>
          <a:xfrm>
            <a:off x="311700" y="1266325"/>
            <a:ext cx="8520600" cy="285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GB" sz="1400"/>
              <a:t>With the advantage of being cleaner than traditional energy sources like coal or oil, renewable energies come with multiples challenges: </a:t>
            </a:r>
            <a:endParaRPr sz="1400"/>
          </a:p>
          <a:p>
            <a:pPr indent="-317500" lvl="0" marL="457200" rtl="0" algn="just">
              <a:lnSpc>
                <a:spcPct val="90000"/>
              </a:lnSpc>
              <a:spcBef>
                <a:spcPts val="1200"/>
              </a:spcBef>
              <a:spcAft>
                <a:spcPts val="0"/>
              </a:spcAft>
              <a:buSzPts val="1400"/>
              <a:buChar char="●"/>
            </a:pPr>
            <a:r>
              <a:rPr lang="en-GB" sz="1400"/>
              <a:t>Electricity produced from renewable sources is very difficult to store. Batteries and other storage capacities are not mature enough technologically speaking. The power is handled smartly over “grids” that would redirect supply where the demand lies on the network.  </a:t>
            </a:r>
            <a:endParaRPr sz="1400"/>
          </a:p>
          <a:p>
            <a:pPr indent="-317500" lvl="0" marL="914400" rtl="0" algn="l">
              <a:lnSpc>
                <a:spcPct val="90000"/>
              </a:lnSpc>
              <a:spcBef>
                <a:spcPts val="0"/>
              </a:spcBef>
              <a:spcAft>
                <a:spcPts val="0"/>
              </a:spcAft>
              <a:buSzPts val="1400"/>
              <a:buChar char="➔"/>
            </a:pPr>
            <a:r>
              <a:rPr lang="en-GB" sz="1400"/>
              <a:t>Overproduction results in loss of money. </a:t>
            </a:r>
            <a:endParaRPr sz="1400"/>
          </a:p>
          <a:p>
            <a:pPr indent="0" lvl="0" marL="914400" rtl="0" algn="l">
              <a:lnSpc>
                <a:spcPct val="90000"/>
              </a:lnSpc>
              <a:spcBef>
                <a:spcPts val="1200"/>
              </a:spcBef>
              <a:spcAft>
                <a:spcPts val="0"/>
              </a:spcAft>
              <a:buSzPts val="852"/>
              <a:buNone/>
            </a:pPr>
            <a:r>
              <a:t/>
            </a:r>
            <a:endParaRPr sz="1400"/>
          </a:p>
          <a:p>
            <a:pPr indent="-317500" lvl="0" marL="457200" rtl="0" algn="l">
              <a:lnSpc>
                <a:spcPct val="90000"/>
              </a:lnSpc>
              <a:spcBef>
                <a:spcPts val="1200"/>
              </a:spcBef>
              <a:spcAft>
                <a:spcPts val="0"/>
              </a:spcAft>
              <a:buSzPts val="1400"/>
              <a:buChar char="●"/>
            </a:pPr>
            <a:r>
              <a:rPr lang="en-GB" sz="1400"/>
              <a:t>Renewable energies like solar and wind energy are directly dependent on the weather which is dynamic and complex to forecast.</a:t>
            </a:r>
            <a:endParaRPr sz="1400"/>
          </a:p>
          <a:p>
            <a:pPr indent="-317500" lvl="0" marL="914400" rtl="0" algn="l">
              <a:lnSpc>
                <a:spcPct val="90000"/>
              </a:lnSpc>
              <a:spcBef>
                <a:spcPts val="0"/>
              </a:spcBef>
              <a:spcAft>
                <a:spcPts val="0"/>
              </a:spcAft>
              <a:buSzPts val="1400"/>
              <a:buChar char="➔"/>
            </a:pPr>
            <a:r>
              <a:rPr lang="en-GB" sz="1400"/>
              <a:t>Shortage of power due to lack of sun radiation results in inconvenience for clients, a fine from the government and impact on provider reputation.</a:t>
            </a:r>
            <a:endParaRPr sz="1400"/>
          </a:p>
        </p:txBody>
      </p:sp>
      <p:sp>
        <p:nvSpPr>
          <p:cNvPr id="113" name="Google Shape;113;p16"/>
          <p:cNvSpPr txBox="1"/>
          <p:nvPr/>
        </p:nvSpPr>
        <p:spPr>
          <a:xfrm>
            <a:off x="311700" y="4232925"/>
            <a:ext cx="8520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Open Sans"/>
              <a:buChar char="❖"/>
            </a:pPr>
            <a:r>
              <a:rPr b="1" lang="en-GB" sz="1500">
                <a:solidFill>
                  <a:schemeClr val="dk2"/>
                </a:solidFill>
                <a:latin typeface="Open Sans"/>
                <a:ea typeface="Open Sans"/>
                <a:cs typeface="Open Sans"/>
                <a:sym typeface="Open Sans"/>
              </a:rPr>
              <a:t>This calls for an accurate forecast and management of energy production based on external conditions.</a:t>
            </a:r>
            <a:endParaRPr b="1" sz="1500">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29" name="Google Shape;429;p52"/>
          <p:cNvSpPr txBox="1"/>
          <p:nvPr/>
        </p:nvSpPr>
        <p:spPr>
          <a:xfrm>
            <a:off x="5561700" y="1842050"/>
            <a:ext cx="3448500" cy="878700"/>
          </a:xfrm>
          <a:prstGeom prst="rect">
            <a:avLst/>
          </a:prstGeom>
          <a:noFill/>
          <a:ln>
            <a:noFill/>
          </a:ln>
        </p:spPr>
        <p:txBody>
          <a:bodyPr anchorCtr="0" anchor="t" bIns="91425" lIns="91425" spcFirstLastPara="1" rIns="91425" wrap="square" tIns="91425">
            <a:spAutoFit/>
          </a:bodyPr>
          <a:lstStyle/>
          <a:p>
            <a:pPr indent="-266700" lvl="0" marL="457200" rtl="0" algn="just">
              <a:lnSpc>
                <a:spcPct val="115000"/>
              </a:lnSpc>
              <a:spcBef>
                <a:spcPts val="60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The results are not really improving compared to a Lasso regression</a:t>
            </a:r>
            <a:endParaRPr sz="600">
              <a:solidFill>
                <a:srgbClr val="212121"/>
              </a:solidFill>
              <a:latin typeface="Roboto"/>
              <a:ea typeface="Roboto"/>
              <a:cs typeface="Roboto"/>
              <a:sym typeface="Roboto"/>
            </a:endParaRPr>
          </a:p>
          <a:p>
            <a:pPr indent="0" lvl="0" marL="0" rtl="0" algn="l">
              <a:spcBef>
                <a:spcPts val="500"/>
              </a:spcBef>
              <a:spcAft>
                <a:spcPts val="0"/>
              </a:spcAft>
              <a:buNone/>
            </a:pPr>
            <a:r>
              <a:t/>
            </a:r>
            <a:endParaRPr>
              <a:latin typeface="Open Sans"/>
              <a:ea typeface="Open Sans"/>
              <a:cs typeface="Open Sans"/>
              <a:sym typeface="Open Sans"/>
            </a:endParaRPr>
          </a:p>
        </p:txBody>
      </p:sp>
      <p:pic>
        <p:nvPicPr>
          <p:cNvPr id="430" name="Google Shape;430;p52"/>
          <p:cNvPicPr preferRelativeResize="0"/>
          <p:nvPr/>
        </p:nvPicPr>
        <p:blipFill>
          <a:blip r:embed="rId3">
            <a:alphaModFix/>
          </a:blip>
          <a:stretch>
            <a:fillRect/>
          </a:stretch>
        </p:blipFill>
        <p:spPr>
          <a:xfrm>
            <a:off x="311700" y="1219125"/>
            <a:ext cx="5212424" cy="3542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Random Forest regression</a:t>
            </a:r>
            <a:endParaRPr/>
          </a:p>
        </p:txBody>
      </p:sp>
      <p:sp>
        <p:nvSpPr>
          <p:cNvPr id="436" name="Google Shape;436;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Usually the Random forest doesn't perform very well on a time series problem and most often than not it will overfit the data and predict poorly on the test set. But the </a:t>
            </a:r>
            <a:r>
              <a:rPr lang="en-GB"/>
              <a:t>performance</a:t>
            </a:r>
            <a:r>
              <a:rPr lang="en-GB"/>
              <a:t> of random forest on a time series problem can be improved by some feature engineering.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We fit random forest on the reduced feature space and used RandomizedSearchCV for best parameters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Random Forest regression</a:t>
            </a:r>
            <a:endParaRPr/>
          </a:p>
        </p:txBody>
      </p:sp>
      <p:sp>
        <p:nvSpPr>
          <p:cNvPr id="442" name="Google Shape;442;p54"/>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443" name="Google Shape;443;p54"/>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56.3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0.88</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34.7</a:t>
                      </a:r>
                      <a:endParaRPr/>
                    </a:p>
                  </a:txBody>
                  <a:tcPr marT="91425" marB="91425" marR="91425" marL="91425"/>
                </a:tc>
              </a:tr>
            </a:tbl>
          </a:graphicData>
        </a:graphic>
      </p:graphicFrame>
      <p:pic>
        <p:nvPicPr>
          <p:cNvPr id="444" name="Google Shape;444;p54"/>
          <p:cNvPicPr preferRelativeResize="0"/>
          <p:nvPr/>
        </p:nvPicPr>
        <p:blipFill>
          <a:blip r:embed="rId3">
            <a:alphaModFix/>
          </a:blip>
          <a:stretch>
            <a:fillRect/>
          </a:stretch>
        </p:blipFill>
        <p:spPr>
          <a:xfrm>
            <a:off x="328625" y="1641425"/>
            <a:ext cx="6123001" cy="30306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Random Forest regression</a:t>
            </a:r>
            <a:endParaRPr/>
          </a:p>
        </p:txBody>
      </p:sp>
      <p:sp>
        <p:nvSpPr>
          <p:cNvPr id="450" name="Google Shape;450;p55"/>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451" name="Google Shape;451;p55"/>
          <p:cNvPicPr preferRelativeResize="0"/>
          <p:nvPr/>
        </p:nvPicPr>
        <p:blipFill>
          <a:blip r:embed="rId3">
            <a:alphaModFix/>
          </a:blip>
          <a:stretch>
            <a:fillRect/>
          </a:stretch>
        </p:blipFill>
        <p:spPr>
          <a:xfrm>
            <a:off x="461775" y="1767675"/>
            <a:ext cx="6007325" cy="2973350"/>
          </a:xfrm>
          <a:prstGeom prst="rect">
            <a:avLst/>
          </a:prstGeom>
          <a:noFill/>
          <a:ln>
            <a:noFill/>
          </a:ln>
        </p:spPr>
      </p:pic>
      <p:sp>
        <p:nvSpPr>
          <p:cNvPr id="452" name="Google Shape;452;p55"/>
          <p:cNvSpPr txBox="1"/>
          <p:nvPr>
            <p:ph idx="1" type="body"/>
          </p:nvPr>
        </p:nvSpPr>
        <p:spPr>
          <a:xfrm>
            <a:off x="6526700" y="1916000"/>
            <a:ext cx="2354400" cy="2626200"/>
          </a:xfrm>
          <a:prstGeom prst="rect">
            <a:avLst/>
          </a:prstGeom>
        </p:spPr>
        <p:txBody>
          <a:bodyPr anchorCtr="0" anchor="t" bIns="91425" lIns="91425" spcFirstLastPara="1" rIns="91425" wrap="square" tIns="91425">
            <a:normAutofit lnSpcReduction="20000"/>
          </a:bodyPr>
          <a:lstStyle/>
          <a:p>
            <a:pPr indent="-321969" lvl="0" marL="457200" marR="0" rtl="0" algn="just">
              <a:lnSpc>
                <a:spcPct val="115000"/>
              </a:lnSpc>
              <a:spcBef>
                <a:spcPts val="600"/>
              </a:spcBef>
              <a:spcAft>
                <a:spcPts val="0"/>
              </a:spcAft>
              <a:buSzPts val="1470"/>
              <a:buChar char="●"/>
            </a:pPr>
            <a:r>
              <a:rPr lang="en-GB" sz="1470"/>
              <a:t>The results have improved quite a lot compared to linear regressions</a:t>
            </a:r>
            <a:br>
              <a:rPr lang="en-GB" sz="1470"/>
            </a:br>
            <a:endParaRPr sz="1470"/>
          </a:p>
          <a:p>
            <a:pPr indent="-321969" lvl="0" marL="457200" rtl="0" algn="just">
              <a:spcBef>
                <a:spcPts val="0"/>
              </a:spcBef>
              <a:spcAft>
                <a:spcPts val="0"/>
              </a:spcAft>
              <a:buSzPts val="1470"/>
              <a:buChar char="●"/>
            </a:pPr>
            <a:r>
              <a:rPr lang="en-GB" sz="1470"/>
              <a:t>But we must be aware of the limitation of extrapolation of Random Forest</a:t>
            </a:r>
            <a:endParaRPr sz="1470"/>
          </a:p>
          <a:p>
            <a:pPr indent="0" lvl="0" marL="0" rtl="0" algn="just">
              <a:lnSpc>
                <a:spcPct val="95000"/>
              </a:lnSpc>
              <a:spcBef>
                <a:spcPts val="500"/>
              </a:spcBef>
              <a:spcAft>
                <a:spcPts val="1200"/>
              </a:spcAft>
              <a:buNone/>
            </a:pPr>
            <a:r>
              <a:t/>
            </a:r>
            <a:endParaRPr sz="177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XGBoost</a:t>
            </a:r>
            <a:endParaRPr/>
          </a:p>
        </p:txBody>
      </p:sp>
      <p:sp>
        <p:nvSpPr>
          <p:cNvPr id="458" name="Google Shape;458;p5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XGBoost (Extreme Gradient Boosting) belongs to a family of boosting algorithms and uses the gradient boosting (GBM) framework at its core. It is an optimized distributed gradient boosting library.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XGBoost is well known to provide better solutions than other machine learning algorithms.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XGBoost</a:t>
            </a:r>
            <a:endParaRPr/>
          </a:p>
        </p:txBody>
      </p:sp>
      <p:sp>
        <p:nvSpPr>
          <p:cNvPr id="464" name="Google Shape;464;p57"/>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465" name="Google Shape;465;p57"/>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47</a:t>
                      </a:r>
                      <a:r>
                        <a:rPr lang="en-GB"/>
                        <a:t>.3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0.92</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30.1</a:t>
                      </a:r>
                      <a:endParaRPr/>
                    </a:p>
                  </a:txBody>
                  <a:tcPr marT="91425" marB="91425" marR="91425" marL="91425"/>
                </a:tc>
              </a:tr>
            </a:tbl>
          </a:graphicData>
        </a:graphic>
      </p:graphicFrame>
      <p:pic>
        <p:nvPicPr>
          <p:cNvPr id="466" name="Google Shape;466;p57"/>
          <p:cNvPicPr preferRelativeResize="0"/>
          <p:nvPr/>
        </p:nvPicPr>
        <p:blipFill>
          <a:blip r:embed="rId3">
            <a:alphaModFix/>
          </a:blip>
          <a:stretch>
            <a:fillRect/>
          </a:stretch>
        </p:blipFill>
        <p:spPr>
          <a:xfrm>
            <a:off x="328625" y="1667850"/>
            <a:ext cx="6069599" cy="3004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Deep learning techniques</a:t>
            </a:r>
            <a:endParaRPr/>
          </a:p>
        </p:txBody>
      </p:sp>
      <p:sp>
        <p:nvSpPr>
          <p:cNvPr id="472" name="Google Shape;472;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GB" sz="1770"/>
              <a:t>Deep learning techniques were also considered to model the problem : </a:t>
            </a:r>
            <a:br>
              <a:rPr lang="en-GB" sz="1770"/>
            </a:br>
            <a:endParaRPr sz="1770"/>
          </a:p>
          <a:p>
            <a:pPr indent="-341019" lvl="1" marL="914400" rtl="0" algn="just">
              <a:lnSpc>
                <a:spcPct val="95000"/>
              </a:lnSpc>
              <a:spcBef>
                <a:spcPts val="1200"/>
              </a:spcBef>
              <a:spcAft>
                <a:spcPts val="0"/>
              </a:spcAft>
              <a:buSzPts val="1770"/>
              <a:buChar char="○"/>
            </a:pPr>
            <a:r>
              <a:rPr lang="en-GB" sz="1770"/>
              <a:t>Artificial Neural Network (ANN)</a:t>
            </a:r>
            <a:br>
              <a:rPr lang="en-GB" sz="1770"/>
            </a:br>
            <a:endParaRPr sz="1770"/>
          </a:p>
          <a:p>
            <a:pPr indent="-341019" lvl="1" marL="914400" rtl="0" algn="just">
              <a:lnSpc>
                <a:spcPct val="95000"/>
              </a:lnSpc>
              <a:spcBef>
                <a:spcPts val="0"/>
              </a:spcBef>
              <a:spcAft>
                <a:spcPts val="0"/>
              </a:spcAft>
              <a:buSzPts val="1770"/>
              <a:buChar char="○"/>
            </a:pPr>
            <a:r>
              <a:rPr lang="en-GB" sz="1770"/>
              <a:t>Long Short Term Memory (LSTM)</a:t>
            </a:r>
            <a:br>
              <a:rPr lang="en-GB" sz="1770"/>
            </a:br>
            <a:endParaRPr sz="177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Artificial Neural Network</a:t>
            </a:r>
            <a:endParaRPr/>
          </a:p>
        </p:txBody>
      </p:sp>
      <p:sp>
        <p:nvSpPr>
          <p:cNvPr id="478" name="Google Shape;478;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Model architecture </a:t>
            </a:r>
            <a:br>
              <a:rPr lang="en-GB" sz="1770"/>
            </a:br>
            <a:endParaRPr sz="1770"/>
          </a:p>
          <a:p>
            <a:pPr indent="-341019" lvl="1" marL="914400" rtl="0" algn="just">
              <a:lnSpc>
                <a:spcPct val="95000"/>
              </a:lnSpc>
              <a:spcBef>
                <a:spcPts val="0"/>
              </a:spcBef>
              <a:spcAft>
                <a:spcPts val="0"/>
              </a:spcAft>
              <a:buSzPts val="1770"/>
              <a:buChar char="○"/>
            </a:pPr>
            <a:r>
              <a:rPr lang="en-GB" sz="1770"/>
              <a:t>One input layer, one hidden with 96 neurons and one output</a:t>
            </a:r>
            <a:br>
              <a:rPr lang="en-GB" sz="1770"/>
            </a:br>
            <a:endParaRPr sz="1770"/>
          </a:p>
          <a:p>
            <a:pPr indent="-341019" lvl="1" marL="914400" rtl="0" algn="just">
              <a:lnSpc>
                <a:spcPct val="95000"/>
              </a:lnSpc>
              <a:spcBef>
                <a:spcPts val="0"/>
              </a:spcBef>
              <a:spcAft>
                <a:spcPts val="0"/>
              </a:spcAft>
              <a:buSzPts val="1770"/>
              <a:buChar char="○"/>
            </a:pPr>
            <a:r>
              <a:rPr lang="en-GB" sz="1770"/>
              <a:t>Activation function : Rectified Linear function (ReLU)</a:t>
            </a:r>
            <a:br>
              <a:rPr lang="en-GB" sz="1770"/>
            </a:br>
            <a:endParaRPr sz="1770"/>
          </a:p>
          <a:p>
            <a:pPr indent="-341019" lvl="1" marL="914400" rtl="0" algn="just">
              <a:lnSpc>
                <a:spcPct val="95000"/>
              </a:lnSpc>
              <a:spcBef>
                <a:spcPts val="0"/>
              </a:spcBef>
              <a:spcAft>
                <a:spcPts val="0"/>
              </a:spcAft>
              <a:buSzPts val="1770"/>
              <a:buChar char="○"/>
            </a:pPr>
            <a:r>
              <a:rPr lang="en-GB" sz="1770"/>
              <a:t>Optimizer : ADAM </a:t>
            </a:r>
            <a:br>
              <a:rPr lang="en-GB" sz="1770"/>
            </a:br>
            <a:endParaRPr sz="1770"/>
          </a:p>
          <a:p>
            <a:pPr indent="-341019" lvl="1" marL="914400" rtl="0" algn="just">
              <a:lnSpc>
                <a:spcPct val="95000"/>
              </a:lnSpc>
              <a:spcBef>
                <a:spcPts val="0"/>
              </a:spcBef>
              <a:spcAft>
                <a:spcPts val="0"/>
              </a:spcAft>
              <a:buSzPts val="1770"/>
              <a:buChar char="○"/>
            </a:pPr>
            <a:r>
              <a:rPr lang="en-GB" sz="1770"/>
              <a:t>Loss function : Mean square error (MSE)</a:t>
            </a:r>
            <a:br>
              <a:rPr lang="en-GB" sz="1770"/>
            </a:br>
            <a:endParaRPr sz="1770"/>
          </a:p>
          <a:p>
            <a:pPr indent="-341019" lvl="1" marL="914400" rtl="0" algn="just">
              <a:lnSpc>
                <a:spcPct val="95000"/>
              </a:lnSpc>
              <a:spcBef>
                <a:spcPts val="0"/>
              </a:spcBef>
              <a:spcAft>
                <a:spcPts val="0"/>
              </a:spcAft>
              <a:buSzPts val="1770"/>
              <a:buChar char="○"/>
            </a:pPr>
            <a:r>
              <a:rPr lang="en-GB" sz="1770"/>
              <a:t>Simple model without covariate</a:t>
            </a:r>
            <a:br>
              <a:rPr lang="en-GB" sz="1770"/>
            </a:br>
            <a:endParaRPr sz="177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Artificial Neural Network</a:t>
            </a:r>
            <a:endParaRPr/>
          </a:p>
        </p:txBody>
      </p:sp>
      <p:sp>
        <p:nvSpPr>
          <p:cNvPr id="484" name="Google Shape;484;p60"/>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one week forecasting</a:t>
            </a:r>
            <a:endParaRPr sz="1270"/>
          </a:p>
        </p:txBody>
      </p:sp>
      <p:graphicFrame>
        <p:nvGraphicFramePr>
          <p:cNvPr id="485" name="Google Shape;485;p60"/>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45.6</a:t>
                      </a:r>
                      <a:endParaRPr/>
                    </a:p>
                  </a:txBody>
                  <a:tcPr marT="91425" marB="91425" marR="91425" marL="91425" anchor="ctr"/>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0.92</a:t>
                      </a:r>
                      <a:endParaRPr/>
                    </a:p>
                  </a:txBody>
                  <a:tcPr marT="91425" marB="91425" marR="91425" marL="91425" anchor="ctr"/>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38.1</a:t>
                      </a:r>
                      <a:endParaRPr/>
                    </a:p>
                  </a:txBody>
                  <a:tcPr marT="91425" marB="91425" marR="91425" marL="91425" anchor="ctr"/>
                </a:tc>
              </a:tr>
            </a:tbl>
          </a:graphicData>
        </a:graphic>
      </p:graphicFrame>
      <p:pic>
        <p:nvPicPr>
          <p:cNvPr id="486" name="Google Shape;486;p60"/>
          <p:cNvPicPr preferRelativeResize="0"/>
          <p:nvPr/>
        </p:nvPicPr>
        <p:blipFill>
          <a:blip r:embed="rId3">
            <a:alphaModFix/>
          </a:blip>
          <a:stretch>
            <a:fillRect/>
          </a:stretch>
        </p:blipFill>
        <p:spPr>
          <a:xfrm>
            <a:off x="664147" y="1702647"/>
            <a:ext cx="6159675" cy="3048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Artificial Neural Network</a:t>
            </a:r>
            <a:endParaRPr/>
          </a:p>
        </p:txBody>
      </p:sp>
      <p:sp>
        <p:nvSpPr>
          <p:cNvPr id="492" name="Google Shape;492;p61"/>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r>
              <a:rPr lang="en-GB" sz="1770"/>
              <a:t> </a:t>
            </a:r>
            <a:endParaRPr sz="1270"/>
          </a:p>
        </p:txBody>
      </p:sp>
      <p:graphicFrame>
        <p:nvGraphicFramePr>
          <p:cNvPr id="493" name="Google Shape;493;p61"/>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35.4</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0.89</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32.6</a:t>
                      </a:r>
                      <a:endParaRPr/>
                    </a:p>
                  </a:txBody>
                  <a:tcPr marT="91425" marB="91425" marR="91425" marL="91425"/>
                </a:tc>
              </a:tr>
            </a:tbl>
          </a:graphicData>
        </a:graphic>
      </p:graphicFrame>
      <p:pic>
        <p:nvPicPr>
          <p:cNvPr id="494" name="Google Shape;494;p61"/>
          <p:cNvPicPr preferRelativeResize="0"/>
          <p:nvPr/>
        </p:nvPicPr>
        <p:blipFill>
          <a:blip r:embed="rId3">
            <a:alphaModFix/>
          </a:blip>
          <a:stretch>
            <a:fillRect/>
          </a:stretch>
        </p:blipFill>
        <p:spPr>
          <a:xfrm>
            <a:off x="612950" y="1758550"/>
            <a:ext cx="6067476" cy="300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Objectives</a:t>
            </a:r>
            <a:endParaRPr/>
          </a:p>
        </p:txBody>
      </p:sp>
      <p:sp>
        <p:nvSpPr>
          <p:cNvPr id="119" name="Google Shape;119;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just">
              <a:spcBef>
                <a:spcPts val="1200"/>
              </a:spcBef>
              <a:spcAft>
                <a:spcPts val="1200"/>
              </a:spcAft>
              <a:buNone/>
            </a:pPr>
            <a:r>
              <a:rPr lang="en-GB"/>
              <a:t>Apply </a:t>
            </a:r>
            <a:r>
              <a:rPr lang="en-GB"/>
              <a:t>different models (Time Series, Machine Learning &amp; Deep Learning) to 2017-2020 Solar Energy Production Data combined with Weather and Solar radiance Data in Île-de-France region and choose the best one i</a:t>
            </a:r>
            <a:r>
              <a:rPr lang="en-GB"/>
              <a:t>n order to forecast </a:t>
            </a:r>
            <a:r>
              <a:rPr lang="en-GB"/>
              <a:t>production of solar energy with a lead time of 1 day to 1 week.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Long Short Term Memory</a:t>
            </a:r>
            <a:endParaRPr/>
          </a:p>
        </p:txBody>
      </p:sp>
      <p:sp>
        <p:nvSpPr>
          <p:cNvPr id="500" name="Google Shape;500;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1019" lvl="0" marL="457200" rtl="0" algn="just">
              <a:lnSpc>
                <a:spcPct val="95000"/>
              </a:lnSpc>
              <a:spcBef>
                <a:spcPts val="0"/>
              </a:spcBef>
              <a:spcAft>
                <a:spcPts val="0"/>
              </a:spcAft>
              <a:buSzPts val="1770"/>
              <a:buChar char="●"/>
            </a:pPr>
            <a:r>
              <a:rPr lang="en-GB" sz="1770"/>
              <a:t>Model architecture </a:t>
            </a:r>
            <a:br>
              <a:rPr lang="en-GB" sz="1770"/>
            </a:br>
            <a:endParaRPr sz="1050">
              <a:solidFill>
                <a:srgbClr val="000000"/>
              </a:solidFill>
              <a:latin typeface="Helvetica Neue"/>
              <a:ea typeface="Helvetica Neue"/>
              <a:cs typeface="Helvetica Neue"/>
              <a:sym typeface="Helvetica Neue"/>
            </a:endParaRPr>
          </a:p>
          <a:p>
            <a:pPr indent="-328319" lvl="1" marL="914400" marR="0" rtl="0" algn="just">
              <a:lnSpc>
                <a:spcPct val="95000"/>
              </a:lnSpc>
              <a:spcBef>
                <a:spcPts val="0"/>
              </a:spcBef>
              <a:spcAft>
                <a:spcPts val="0"/>
              </a:spcAft>
              <a:buSzPts val="1570"/>
              <a:buChar char="○"/>
            </a:pPr>
            <a:r>
              <a:rPr lang="en-GB" sz="1570"/>
              <a:t>One input layer, one hidden layer with 100 LSTM neurons</a:t>
            </a:r>
            <a:br>
              <a:rPr lang="en-GB" sz="1570"/>
            </a:br>
            <a:endParaRPr sz="1570"/>
          </a:p>
          <a:p>
            <a:pPr indent="-328319" lvl="1" marL="914400" marR="0" rtl="0" algn="just">
              <a:lnSpc>
                <a:spcPct val="95000"/>
              </a:lnSpc>
              <a:spcBef>
                <a:spcPts val="0"/>
              </a:spcBef>
              <a:spcAft>
                <a:spcPts val="0"/>
              </a:spcAft>
              <a:buSzPts val="1570"/>
              <a:buChar char="○"/>
            </a:pPr>
            <a:r>
              <a:rPr lang="en-GB" sz="1570"/>
              <a:t>The output layer performs single-value prediction</a:t>
            </a:r>
            <a:br>
              <a:rPr lang="en-GB" sz="1570"/>
            </a:br>
            <a:endParaRPr sz="1570"/>
          </a:p>
          <a:p>
            <a:pPr indent="-328319" lvl="1" marL="914400" marR="0" rtl="0" algn="just">
              <a:lnSpc>
                <a:spcPct val="95000"/>
              </a:lnSpc>
              <a:spcBef>
                <a:spcPts val="0"/>
              </a:spcBef>
              <a:spcAft>
                <a:spcPts val="0"/>
              </a:spcAft>
              <a:buSzPts val="1570"/>
              <a:buChar char="○"/>
            </a:pPr>
            <a:r>
              <a:rPr lang="en-GB" sz="1570"/>
              <a:t>Activation function : ReLU</a:t>
            </a:r>
            <a:br>
              <a:rPr lang="en-GB" sz="1570"/>
            </a:br>
            <a:endParaRPr sz="1570"/>
          </a:p>
          <a:p>
            <a:pPr indent="-328319" lvl="1" marL="914400" marR="0" rtl="0" algn="just">
              <a:lnSpc>
                <a:spcPct val="95000"/>
              </a:lnSpc>
              <a:spcBef>
                <a:spcPts val="0"/>
              </a:spcBef>
              <a:spcAft>
                <a:spcPts val="0"/>
              </a:spcAft>
              <a:buSzPts val="1570"/>
              <a:buChar char="○"/>
            </a:pPr>
            <a:r>
              <a:rPr lang="en-GB" sz="1570"/>
              <a:t>Training time : 100 cycles</a:t>
            </a:r>
            <a:br>
              <a:rPr lang="en-GB" sz="1570"/>
            </a:br>
            <a:endParaRPr sz="1570"/>
          </a:p>
          <a:p>
            <a:pPr indent="-328319" lvl="1" marL="914400" marR="0" rtl="0" algn="just">
              <a:lnSpc>
                <a:spcPct val="95000"/>
              </a:lnSpc>
              <a:spcBef>
                <a:spcPts val="0"/>
              </a:spcBef>
              <a:spcAft>
                <a:spcPts val="0"/>
              </a:spcAft>
              <a:buSzPts val="1570"/>
              <a:buChar char="○"/>
            </a:pPr>
            <a:r>
              <a:rPr lang="en-GB" sz="1570"/>
              <a:t>Each time 96 sample used for training</a:t>
            </a:r>
            <a:br>
              <a:rPr lang="en-GB" sz="1570"/>
            </a:br>
            <a:endParaRPr sz="1570"/>
          </a:p>
          <a:p>
            <a:pPr indent="-328319" lvl="1" marL="914400" marR="0" rtl="0" algn="just">
              <a:lnSpc>
                <a:spcPct val="95000"/>
              </a:lnSpc>
              <a:spcBef>
                <a:spcPts val="0"/>
              </a:spcBef>
              <a:spcAft>
                <a:spcPts val="0"/>
              </a:spcAft>
              <a:buSzPts val="1570"/>
              <a:buChar char="○"/>
            </a:pPr>
            <a:r>
              <a:rPr lang="en-GB" sz="1570"/>
              <a:t>Without covariate</a:t>
            </a:r>
            <a:endParaRPr sz="1570"/>
          </a:p>
          <a:p>
            <a:pPr indent="0" lvl="0" marL="914400" rtl="0" algn="just">
              <a:lnSpc>
                <a:spcPct val="95000"/>
              </a:lnSpc>
              <a:spcBef>
                <a:spcPts val="1200"/>
              </a:spcBef>
              <a:spcAft>
                <a:spcPts val="1200"/>
              </a:spcAft>
              <a:buNone/>
            </a:pPr>
            <a:br>
              <a:rPr lang="en-GB" sz="1770"/>
            </a:br>
            <a:endParaRPr sz="177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3"/>
          <p:cNvSpPr txBox="1"/>
          <p:nvPr>
            <p:ph type="title"/>
          </p:nvPr>
        </p:nvSpPr>
        <p:spPr>
          <a:xfrm>
            <a:off x="311700" y="445025"/>
            <a:ext cx="8786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without covariates</a:t>
            </a:r>
            <a:endParaRPr/>
          </a:p>
        </p:txBody>
      </p:sp>
      <p:sp>
        <p:nvSpPr>
          <p:cNvPr id="506" name="Google Shape;506;p63"/>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507" name="Google Shape;507;p63"/>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47.8</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0.92</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38.4</a:t>
                      </a:r>
                      <a:endParaRPr/>
                    </a:p>
                  </a:txBody>
                  <a:tcPr marT="91425" marB="91425" marR="91425" marL="91425"/>
                </a:tc>
              </a:tr>
            </a:tbl>
          </a:graphicData>
        </a:graphic>
      </p:graphicFrame>
      <p:pic>
        <p:nvPicPr>
          <p:cNvPr id="508" name="Google Shape;508;p63"/>
          <p:cNvPicPr preferRelativeResize="0"/>
          <p:nvPr/>
        </p:nvPicPr>
        <p:blipFill>
          <a:blip r:embed="rId3">
            <a:alphaModFix/>
          </a:blip>
          <a:stretch>
            <a:fillRect/>
          </a:stretch>
        </p:blipFill>
        <p:spPr>
          <a:xfrm>
            <a:off x="533546" y="1695121"/>
            <a:ext cx="5931701" cy="2935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without covariates</a:t>
            </a:r>
            <a:endParaRPr/>
          </a:p>
        </p:txBody>
      </p:sp>
      <p:sp>
        <p:nvSpPr>
          <p:cNvPr id="514" name="Google Shape;514;p64"/>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endParaRPr sz="1270"/>
          </a:p>
        </p:txBody>
      </p:sp>
      <p:graphicFrame>
        <p:nvGraphicFramePr>
          <p:cNvPr id="515" name="Google Shape;515;p64"/>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34.5</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0.89</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30.5</a:t>
                      </a:r>
                      <a:endParaRPr/>
                    </a:p>
                  </a:txBody>
                  <a:tcPr marT="91425" marB="91425" marR="91425" marL="91425"/>
                </a:tc>
              </a:tr>
            </a:tbl>
          </a:graphicData>
        </a:graphic>
      </p:graphicFrame>
      <p:pic>
        <p:nvPicPr>
          <p:cNvPr id="516" name="Google Shape;516;p64"/>
          <p:cNvPicPr preferRelativeResize="0"/>
          <p:nvPr/>
        </p:nvPicPr>
        <p:blipFill>
          <a:blip r:embed="rId3">
            <a:alphaModFix/>
          </a:blip>
          <a:stretch>
            <a:fillRect/>
          </a:stretch>
        </p:blipFill>
        <p:spPr>
          <a:xfrm>
            <a:off x="328625" y="1715825"/>
            <a:ext cx="5972676" cy="29562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Long Short Term Memory</a:t>
            </a:r>
            <a:endParaRPr/>
          </a:p>
        </p:txBody>
      </p:sp>
      <p:sp>
        <p:nvSpPr>
          <p:cNvPr id="522" name="Google Shape;522;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GB" sz="1770"/>
              <a:t>To further improve the quality of the model, covariates have been added to the input data using the same LSTM architecture</a:t>
            </a:r>
            <a:endParaRPr sz="1570"/>
          </a:p>
          <a:p>
            <a:pPr indent="-328319" lvl="1" marL="914400" marR="0" rtl="0" algn="just">
              <a:lnSpc>
                <a:spcPct val="95000"/>
              </a:lnSpc>
              <a:spcBef>
                <a:spcPts val="1200"/>
              </a:spcBef>
              <a:spcAft>
                <a:spcPts val="0"/>
              </a:spcAft>
              <a:buSzPts val="1570"/>
              <a:buChar char="○"/>
            </a:pPr>
            <a:r>
              <a:rPr lang="en-GB" sz="1570"/>
              <a:t>Weather conditions</a:t>
            </a:r>
            <a:endParaRPr sz="1570"/>
          </a:p>
          <a:p>
            <a:pPr indent="-328319" lvl="1" marL="914400" marR="0" rtl="0" algn="just">
              <a:lnSpc>
                <a:spcPct val="95000"/>
              </a:lnSpc>
              <a:spcBef>
                <a:spcPts val="0"/>
              </a:spcBef>
              <a:spcAft>
                <a:spcPts val="0"/>
              </a:spcAft>
              <a:buSzPts val="1570"/>
              <a:buChar char="○"/>
            </a:pPr>
            <a:r>
              <a:rPr lang="en-GB" sz="1570"/>
              <a:t>Solar radiation</a:t>
            </a:r>
            <a:endParaRPr sz="1570"/>
          </a:p>
          <a:p>
            <a:pPr indent="0" lvl="0" marL="914400" rtl="0" algn="just">
              <a:lnSpc>
                <a:spcPct val="95000"/>
              </a:lnSpc>
              <a:spcBef>
                <a:spcPts val="1200"/>
              </a:spcBef>
              <a:spcAft>
                <a:spcPts val="1200"/>
              </a:spcAft>
              <a:buNone/>
            </a:pPr>
            <a:br>
              <a:rPr lang="en-GB" sz="1770"/>
            </a:br>
            <a:endParaRPr sz="1770"/>
          </a:p>
        </p:txBody>
      </p:sp>
      <p:pic>
        <p:nvPicPr>
          <p:cNvPr id="523" name="Google Shape;523;p65"/>
          <p:cNvPicPr preferRelativeResize="0"/>
          <p:nvPr/>
        </p:nvPicPr>
        <p:blipFill>
          <a:blip r:embed="rId3">
            <a:alphaModFix/>
          </a:blip>
          <a:stretch>
            <a:fillRect/>
          </a:stretch>
        </p:blipFill>
        <p:spPr>
          <a:xfrm>
            <a:off x="1189638" y="2500552"/>
            <a:ext cx="6764725" cy="2559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 covariates</a:t>
            </a:r>
            <a:endParaRPr/>
          </a:p>
        </p:txBody>
      </p:sp>
      <p:sp>
        <p:nvSpPr>
          <p:cNvPr id="529" name="Google Shape;529;p66"/>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530" name="Google Shape;530;p66"/>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66.2</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0.6</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40.2</a:t>
                      </a:r>
                      <a:endParaRPr/>
                    </a:p>
                  </a:txBody>
                  <a:tcPr marT="91425" marB="91425" marR="91425" marL="91425"/>
                </a:tc>
              </a:tr>
            </a:tbl>
          </a:graphicData>
        </a:graphic>
      </p:graphicFrame>
      <p:pic>
        <p:nvPicPr>
          <p:cNvPr id="531" name="Google Shape;531;p66"/>
          <p:cNvPicPr preferRelativeResize="0"/>
          <p:nvPr/>
        </p:nvPicPr>
        <p:blipFill>
          <a:blip r:embed="rId3">
            <a:alphaModFix/>
          </a:blip>
          <a:stretch>
            <a:fillRect/>
          </a:stretch>
        </p:blipFill>
        <p:spPr>
          <a:xfrm>
            <a:off x="258075" y="1628025"/>
            <a:ext cx="6353205" cy="3302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 covariates</a:t>
            </a:r>
            <a:endParaRPr/>
          </a:p>
        </p:txBody>
      </p:sp>
      <p:sp>
        <p:nvSpPr>
          <p:cNvPr id="537" name="Google Shape;537;p67"/>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r>
              <a:rPr lang="en-GB" sz="1770"/>
              <a:t> </a:t>
            </a:r>
            <a:endParaRPr sz="1270"/>
          </a:p>
        </p:txBody>
      </p:sp>
      <p:pic>
        <p:nvPicPr>
          <p:cNvPr id="538" name="Google Shape;538;p67"/>
          <p:cNvPicPr preferRelativeResize="0"/>
          <p:nvPr/>
        </p:nvPicPr>
        <p:blipFill>
          <a:blip r:embed="rId3">
            <a:alphaModFix/>
          </a:blip>
          <a:stretch>
            <a:fillRect/>
          </a:stretch>
        </p:blipFill>
        <p:spPr>
          <a:xfrm>
            <a:off x="649850" y="1669625"/>
            <a:ext cx="7376850" cy="31358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t>
            </a:r>
            <a:r>
              <a:rPr lang="en-GB"/>
              <a:t>Long Short Term Memory</a:t>
            </a:r>
            <a:endParaRPr/>
          </a:p>
        </p:txBody>
      </p:sp>
      <p:sp>
        <p:nvSpPr>
          <p:cNvPr id="544" name="Google Shape;544;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Like in the lasso regression, </a:t>
            </a:r>
            <a:r>
              <a:rPr lang="en-GB" sz="1770"/>
              <a:t>a season feature have been introduced to  capture the month/hour specificity (winter/summer…, night/morning…) for feature space reduction</a:t>
            </a:r>
            <a:endParaRPr sz="1570"/>
          </a:p>
          <a:p>
            <a:pPr indent="0" lvl="0" marL="914400" rtl="0" algn="just">
              <a:lnSpc>
                <a:spcPct val="95000"/>
              </a:lnSpc>
              <a:spcBef>
                <a:spcPts val="1200"/>
              </a:spcBef>
              <a:spcAft>
                <a:spcPts val="1200"/>
              </a:spcAft>
              <a:buNone/>
            </a:pPr>
            <a:br>
              <a:rPr lang="en-GB" sz="1770"/>
            </a:br>
            <a:endParaRPr sz="1770"/>
          </a:p>
        </p:txBody>
      </p:sp>
      <p:pic>
        <p:nvPicPr>
          <p:cNvPr id="545" name="Google Shape;545;p68"/>
          <p:cNvPicPr preferRelativeResize="0"/>
          <p:nvPr/>
        </p:nvPicPr>
        <p:blipFill>
          <a:blip r:embed="rId3">
            <a:alphaModFix/>
          </a:blip>
          <a:stretch>
            <a:fillRect/>
          </a:stretch>
        </p:blipFill>
        <p:spPr>
          <a:xfrm>
            <a:off x="1243025" y="2323447"/>
            <a:ext cx="6657950" cy="2519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in reduced feature space</a:t>
            </a:r>
            <a:endParaRPr/>
          </a:p>
        </p:txBody>
      </p:sp>
      <p:sp>
        <p:nvSpPr>
          <p:cNvPr id="551" name="Google Shape;551;p69"/>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552" name="Google Shape;552;p69"/>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46.2</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24.8</a:t>
                      </a:r>
                      <a:endParaRPr/>
                    </a:p>
                  </a:txBody>
                  <a:tcPr marT="91425" marB="91425" marR="91425" marL="91425"/>
                </a:tc>
              </a:tr>
            </a:tbl>
          </a:graphicData>
        </a:graphic>
      </p:graphicFrame>
      <p:pic>
        <p:nvPicPr>
          <p:cNvPr id="553" name="Google Shape;553;p69"/>
          <p:cNvPicPr preferRelativeResize="0"/>
          <p:nvPr/>
        </p:nvPicPr>
        <p:blipFill>
          <a:blip r:embed="rId3">
            <a:alphaModFix/>
          </a:blip>
          <a:stretch>
            <a:fillRect/>
          </a:stretch>
        </p:blipFill>
        <p:spPr>
          <a:xfrm>
            <a:off x="276100" y="1681375"/>
            <a:ext cx="6353203" cy="3302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in reduced feature space</a:t>
            </a:r>
            <a:endParaRPr/>
          </a:p>
        </p:txBody>
      </p:sp>
      <p:sp>
        <p:nvSpPr>
          <p:cNvPr id="559" name="Google Shape;559;p70"/>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endParaRPr sz="1270"/>
          </a:p>
        </p:txBody>
      </p:sp>
      <p:pic>
        <p:nvPicPr>
          <p:cNvPr id="560" name="Google Shape;560;p70"/>
          <p:cNvPicPr preferRelativeResize="0"/>
          <p:nvPr/>
        </p:nvPicPr>
        <p:blipFill>
          <a:blip r:embed="rId3">
            <a:alphaModFix/>
          </a:blip>
          <a:stretch>
            <a:fillRect/>
          </a:stretch>
        </p:blipFill>
        <p:spPr>
          <a:xfrm>
            <a:off x="674025" y="1695775"/>
            <a:ext cx="7795949" cy="3257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1"/>
          <p:cNvSpPr txBox="1"/>
          <p:nvPr>
            <p:ph type="title"/>
          </p:nvPr>
        </p:nvSpPr>
        <p:spPr>
          <a:xfrm>
            <a:off x="311700" y="1927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Summary table</a:t>
            </a:r>
            <a:endParaRPr/>
          </a:p>
        </p:txBody>
      </p:sp>
      <p:graphicFrame>
        <p:nvGraphicFramePr>
          <p:cNvPr id="566" name="Google Shape;566;p71"/>
          <p:cNvGraphicFramePr/>
          <p:nvPr/>
        </p:nvGraphicFramePr>
        <p:xfrm>
          <a:off x="952500" y="910713"/>
          <a:ext cx="3000000" cy="3000000"/>
        </p:xfrm>
        <a:graphic>
          <a:graphicData uri="http://schemas.openxmlformats.org/drawingml/2006/table">
            <a:tbl>
              <a:tblPr>
                <a:noFill/>
                <a:tableStyleId>{E0EA6F26-B432-4ED8-8321-0DC020077DBE}</a:tableStyleId>
              </a:tblPr>
              <a:tblGrid>
                <a:gridCol w="3340350"/>
                <a:gridCol w="1462700"/>
                <a:gridCol w="1249125"/>
                <a:gridCol w="1186825"/>
              </a:tblGrid>
              <a:tr h="337050">
                <a:tc>
                  <a:txBody>
                    <a:bodyPr/>
                    <a:lstStyle/>
                    <a:p>
                      <a:pPr indent="0" lvl="0" marL="0" rtl="0" algn="l">
                        <a:spcBef>
                          <a:spcPts val="0"/>
                        </a:spcBef>
                        <a:spcAft>
                          <a:spcPts val="0"/>
                        </a:spcAft>
                        <a:buNone/>
                      </a:pPr>
                      <a:r>
                        <a:rPr lang="en-GB" sz="1200"/>
                        <a:t>Models</a:t>
                      </a:r>
                      <a:endParaRPr sz="1200"/>
                    </a:p>
                  </a:txBody>
                  <a:tcPr marT="91425" marB="91425" marR="91425" marL="91425">
                    <a:solidFill>
                      <a:srgbClr val="CCCCCC"/>
                    </a:solidFill>
                  </a:tcPr>
                </a:tc>
                <a:tc>
                  <a:txBody>
                    <a:bodyPr/>
                    <a:lstStyle/>
                    <a:p>
                      <a:pPr indent="0" lvl="0" marL="0" rtl="0" algn="ctr">
                        <a:spcBef>
                          <a:spcPts val="0"/>
                        </a:spcBef>
                        <a:spcAft>
                          <a:spcPts val="0"/>
                        </a:spcAft>
                        <a:buNone/>
                      </a:pPr>
                      <a:r>
                        <a:rPr lang="en-GB" sz="1200"/>
                        <a:t> RMSE</a:t>
                      </a:r>
                      <a:endParaRPr sz="1200"/>
                    </a:p>
                  </a:txBody>
                  <a:tcPr marT="91425" marB="91425" marR="91425" marL="91425">
                    <a:lnB cap="flat" cmpd="sng" w="9525">
                      <a:solidFill>
                        <a:srgbClr val="9E9E9E"/>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GB" sz="1200"/>
                        <a:t>R2</a:t>
                      </a:r>
                      <a:endParaRPr sz="1200"/>
                    </a:p>
                  </a:txBody>
                  <a:tcPr marT="91425" marB="91425" marR="91425" marL="91425">
                    <a:lnB cap="flat" cmpd="sng" w="9525">
                      <a:solidFill>
                        <a:srgbClr val="9E9E9E"/>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GB" sz="1200"/>
                        <a:t>MAE</a:t>
                      </a:r>
                      <a:endParaRPr sz="1200"/>
                    </a:p>
                  </a:txBody>
                  <a:tcPr marT="91425" marB="91425" marR="91425" marL="91425">
                    <a:lnB cap="flat" cmpd="sng" w="9525">
                      <a:solidFill>
                        <a:srgbClr val="9E9E9E"/>
                      </a:solidFill>
                      <a:prstDash val="solid"/>
                      <a:round/>
                      <a:headEnd len="sm" w="sm" type="none"/>
                      <a:tailEnd len="sm" w="sm" type="none"/>
                    </a:lnB>
                    <a:solidFill>
                      <a:srgbClr val="CCCCCC"/>
                    </a:solidFill>
                  </a:tcPr>
                </a:tc>
              </a:tr>
              <a:tr h="337050">
                <a:tc>
                  <a:txBody>
                    <a:bodyPr/>
                    <a:lstStyle/>
                    <a:p>
                      <a:pPr indent="0" lvl="0" marL="0" rtl="0" algn="l">
                        <a:spcBef>
                          <a:spcPts val="0"/>
                        </a:spcBef>
                        <a:spcAft>
                          <a:spcPts val="0"/>
                        </a:spcAft>
                        <a:buNone/>
                      </a:pPr>
                      <a:r>
                        <a:rPr b="1" lang="en-GB" sz="1200">
                          <a:solidFill>
                            <a:schemeClr val="lt1"/>
                          </a:solidFill>
                        </a:rPr>
                        <a:t>FBProphet</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60.4</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0.70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47.3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050">
                <a:tc>
                  <a:txBody>
                    <a:bodyPr/>
                    <a:lstStyle/>
                    <a:p>
                      <a:pPr indent="0" lvl="0" marL="0" rtl="0" algn="l">
                        <a:spcBef>
                          <a:spcPts val="0"/>
                        </a:spcBef>
                        <a:spcAft>
                          <a:spcPts val="0"/>
                        </a:spcAft>
                        <a:buNone/>
                      </a:pPr>
                      <a:r>
                        <a:rPr b="1" lang="en-GB" sz="1200">
                          <a:solidFill>
                            <a:schemeClr val="lt1"/>
                          </a:solidFill>
                        </a:rPr>
                        <a:t>SARIMAX + Fourier</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60.0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0.87</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47.6</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050">
                <a:tc>
                  <a:txBody>
                    <a:bodyPr/>
                    <a:lstStyle/>
                    <a:p>
                      <a:pPr indent="0" lvl="0" marL="0" rtl="0" algn="l">
                        <a:spcBef>
                          <a:spcPts val="0"/>
                        </a:spcBef>
                        <a:spcAft>
                          <a:spcPts val="0"/>
                        </a:spcAft>
                        <a:buNone/>
                      </a:pPr>
                      <a:r>
                        <a:rPr b="1" lang="en-GB" sz="1200">
                          <a:solidFill>
                            <a:schemeClr val="lt1"/>
                          </a:solidFill>
                        </a:rPr>
                        <a:t>Lasso regression</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55.4</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0.73</a:t>
                      </a:r>
                      <a:endParaRPr sz="12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sz="1200"/>
                        <a:t>44.6</a:t>
                      </a:r>
                      <a:endParaRPr sz="1200"/>
                    </a:p>
                  </a:txBody>
                  <a:tcPr marT="91425" marB="91425" marR="91425" marL="91425">
                    <a:lnT cap="flat" cmpd="sng" w="9525">
                      <a:solidFill>
                        <a:srgbClr val="9E9E9E"/>
                      </a:solidFill>
                      <a:prstDash val="solid"/>
                      <a:round/>
                      <a:headEnd len="sm" w="sm" type="none"/>
                      <a:tailEnd len="sm" w="sm" type="none"/>
                    </a:lnT>
                  </a:tcPr>
                </a:tc>
              </a:tr>
              <a:tr h="337050">
                <a:tc>
                  <a:txBody>
                    <a:bodyPr/>
                    <a:lstStyle/>
                    <a:p>
                      <a:pPr indent="0" lvl="0" marL="0" rtl="0" algn="l">
                        <a:spcBef>
                          <a:spcPts val="0"/>
                        </a:spcBef>
                        <a:spcAft>
                          <a:spcPts val="0"/>
                        </a:spcAft>
                        <a:buNone/>
                      </a:pPr>
                      <a:r>
                        <a:rPr b="1" lang="en-GB" sz="1200">
                          <a:solidFill>
                            <a:schemeClr val="lt1"/>
                          </a:solidFill>
                        </a:rPr>
                        <a:t>Lasso reg. on reduced feature space</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60.3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0.68</a:t>
                      </a:r>
                      <a:endParaRPr sz="12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GB" sz="1200"/>
                        <a:t>44.2</a:t>
                      </a:r>
                      <a:endParaRPr sz="1200"/>
                    </a:p>
                  </a:txBody>
                  <a:tcPr marT="91425" marB="91425" marR="91425" marL="91425"/>
                </a:tc>
              </a:tr>
              <a:tr h="337050">
                <a:tc>
                  <a:txBody>
                    <a:bodyPr/>
                    <a:lstStyle/>
                    <a:p>
                      <a:pPr indent="0" lvl="0" marL="0" rtl="0" algn="l">
                        <a:spcBef>
                          <a:spcPts val="0"/>
                        </a:spcBef>
                        <a:spcAft>
                          <a:spcPts val="0"/>
                        </a:spcAft>
                        <a:buNone/>
                      </a:pPr>
                      <a:r>
                        <a:rPr b="1" lang="en-GB" sz="1200">
                          <a:solidFill>
                            <a:schemeClr val="lt1"/>
                          </a:solidFill>
                        </a:rPr>
                        <a:t>Elastic Net regression</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83.2</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0.74</a:t>
                      </a:r>
                      <a:endParaRPr sz="12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GB" sz="1200"/>
                        <a:t>60.6</a:t>
                      </a:r>
                      <a:endParaRPr sz="1200"/>
                    </a:p>
                  </a:txBody>
                  <a:tcPr marT="91425" marB="91425" marR="91425" marL="91425"/>
                </a:tc>
              </a:tr>
              <a:tr h="337050">
                <a:tc>
                  <a:txBody>
                    <a:bodyPr/>
                    <a:lstStyle/>
                    <a:p>
                      <a:pPr indent="0" lvl="0" marL="0" rtl="0" algn="l">
                        <a:spcBef>
                          <a:spcPts val="0"/>
                        </a:spcBef>
                        <a:spcAft>
                          <a:spcPts val="0"/>
                        </a:spcAft>
                        <a:buNone/>
                      </a:pPr>
                      <a:r>
                        <a:rPr b="1" lang="en-GB" sz="1200">
                          <a:solidFill>
                            <a:schemeClr val="lt1"/>
                          </a:solidFill>
                        </a:rPr>
                        <a:t>Random Forest regression</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56.3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0.88</a:t>
                      </a:r>
                      <a:endParaRPr sz="12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34.7</a:t>
                      </a:r>
                      <a:endParaRPr sz="1200"/>
                    </a:p>
                  </a:txBody>
                  <a:tcPr marT="91425" marB="91425" marR="91425" marL="91425">
                    <a:lnB cap="flat" cmpd="sng" w="9525">
                      <a:solidFill>
                        <a:srgbClr val="9E9E9E"/>
                      </a:solidFill>
                      <a:prstDash val="solid"/>
                      <a:round/>
                      <a:headEnd len="sm" w="sm" type="none"/>
                      <a:tailEnd len="sm" w="sm" type="none"/>
                    </a:lnB>
                  </a:tcPr>
                </a:tc>
              </a:tr>
              <a:tr h="337050">
                <a:tc>
                  <a:txBody>
                    <a:bodyPr/>
                    <a:lstStyle/>
                    <a:p>
                      <a:pPr indent="0" lvl="0" marL="0" rtl="0" algn="l">
                        <a:spcBef>
                          <a:spcPts val="0"/>
                        </a:spcBef>
                        <a:spcAft>
                          <a:spcPts val="0"/>
                        </a:spcAft>
                        <a:buNone/>
                      </a:pPr>
                      <a:r>
                        <a:rPr b="1" lang="en-GB" sz="1200">
                          <a:solidFill>
                            <a:schemeClr val="lt1"/>
                          </a:solidFill>
                        </a:rPr>
                        <a:t>XGBoost</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4292E"/>
                          </a:solidFill>
                        </a:rPr>
                        <a:t>47.3</a:t>
                      </a:r>
                      <a:endParaRPr sz="1200">
                        <a:solidFill>
                          <a:srgbClr val="24292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4292E"/>
                          </a:solidFill>
                        </a:rPr>
                        <a:t>0.92</a:t>
                      </a:r>
                      <a:endParaRPr sz="1200">
                        <a:solidFill>
                          <a:srgbClr val="24292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4292E"/>
                          </a:solidFill>
                        </a:rPr>
                        <a:t>30.8</a:t>
                      </a:r>
                      <a:endParaRPr sz="1200">
                        <a:solidFill>
                          <a:srgbClr val="24292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37050">
                <a:tc>
                  <a:txBody>
                    <a:bodyPr/>
                    <a:lstStyle/>
                    <a:p>
                      <a:pPr indent="0" lvl="0" marL="0" rtl="0" algn="l">
                        <a:spcBef>
                          <a:spcPts val="0"/>
                        </a:spcBef>
                        <a:spcAft>
                          <a:spcPts val="0"/>
                        </a:spcAft>
                        <a:buNone/>
                      </a:pPr>
                      <a:r>
                        <a:rPr b="1" lang="en-GB" sz="1200">
                          <a:solidFill>
                            <a:schemeClr val="lt1"/>
                          </a:solidFill>
                        </a:rPr>
                        <a:t>ANN </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12121"/>
                          </a:solidFill>
                        </a:rPr>
                        <a:t>45.6</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0.92</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38.1</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37050">
                <a:tc>
                  <a:txBody>
                    <a:bodyPr/>
                    <a:lstStyle/>
                    <a:p>
                      <a:pPr indent="0" lvl="0" marL="0" rtl="0" algn="l">
                        <a:spcBef>
                          <a:spcPts val="0"/>
                        </a:spcBef>
                        <a:spcAft>
                          <a:spcPts val="0"/>
                        </a:spcAft>
                        <a:buNone/>
                      </a:pPr>
                      <a:r>
                        <a:rPr b="1" lang="en-GB" sz="1200">
                          <a:solidFill>
                            <a:schemeClr val="lt1"/>
                          </a:solidFill>
                        </a:rPr>
                        <a:t>LSTM without covariates</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12121"/>
                          </a:solidFill>
                        </a:rPr>
                        <a:t>47.8</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0.92</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38.4</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37050">
                <a:tc>
                  <a:txBody>
                    <a:bodyPr/>
                    <a:lstStyle/>
                    <a:p>
                      <a:pPr indent="0" lvl="0" marL="0" rtl="0" algn="l">
                        <a:spcBef>
                          <a:spcPts val="0"/>
                        </a:spcBef>
                        <a:spcAft>
                          <a:spcPts val="0"/>
                        </a:spcAft>
                        <a:buNone/>
                      </a:pPr>
                      <a:r>
                        <a:rPr b="1" lang="en-GB" sz="1200">
                          <a:solidFill>
                            <a:schemeClr val="lt1"/>
                          </a:solidFill>
                        </a:rPr>
                        <a:t>LSTM with covariates</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38761D"/>
                    </a:solidFill>
                  </a:tcPr>
                </a:tc>
                <a:tc>
                  <a:txBody>
                    <a:bodyPr/>
                    <a:lstStyle/>
                    <a:p>
                      <a:pPr indent="0" lvl="0" marL="0" rtl="0" algn="ctr">
                        <a:spcBef>
                          <a:spcPts val="0"/>
                        </a:spcBef>
                        <a:spcAft>
                          <a:spcPts val="0"/>
                        </a:spcAft>
                        <a:buNone/>
                      </a:pPr>
                      <a:r>
                        <a:rPr b="1" lang="en-GB" sz="1200">
                          <a:solidFill>
                            <a:schemeClr val="lt1"/>
                          </a:solidFill>
                        </a:rPr>
                        <a:t>46.2</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GB" sz="1200">
                          <a:solidFill>
                            <a:schemeClr val="lt1"/>
                          </a:solidFill>
                        </a:rPr>
                        <a:t>0.8</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GB" sz="1200">
                          <a:solidFill>
                            <a:schemeClr val="lt1"/>
                          </a:solidFill>
                        </a:rPr>
                        <a:t>24.8</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rot="-2700000">
            <a:off x="1449090"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8"/>
          <p:cNvGrpSpPr/>
          <p:nvPr/>
        </p:nvGrpSpPr>
        <p:grpSpPr>
          <a:xfrm>
            <a:off x="6254516" y="1318143"/>
            <a:ext cx="2460300" cy="2460300"/>
            <a:chOff x="6254516" y="1318143"/>
            <a:chExt cx="2460300" cy="2460300"/>
          </a:xfrm>
        </p:grpSpPr>
        <p:sp>
          <p:nvSpPr>
            <p:cNvPr id="126" name="Google Shape;126;p18"/>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128" name="Google Shape;128;p1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129" name="Google Shape;129;p18"/>
          <p:cNvGrpSpPr/>
          <p:nvPr/>
        </p:nvGrpSpPr>
        <p:grpSpPr>
          <a:xfrm>
            <a:off x="4761418" y="1318143"/>
            <a:ext cx="2460300" cy="2460300"/>
            <a:chOff x="4761418" y="1318143"/>
            <a:chExt cx="2460300" cy="2460300"/>
          </a:xfrm>
        </p:grpSpPr>
        <p:sp>
          <p:nvSpPr>
            <p:cNvPr id="130" name="Google Shape;130;p18"/>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132" name="Google Shape;132;p18"/>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133" name="Google Shape;133;p18"/>
          <p:cNvGrpSpPr/>
          <p:nvPr/>
        </p:nvGrpSpPr>
        <p:grpSpPr>
          <a:xfrm>
            <a:off x="3269751" y="1318143"/>
            <a:ext cx="2460300" cy="2460300"/>
            <a:chOff x="3269751" y="1318143"/>
            <a:chExt cx="2460300" cy="2460300"/>
          </a:xfrm>
        </p:grpSpPr>
        <p:sp>
          <p:nvSpPr>
            <p:cNvPr id="134" name="Google Shape;134;p18"/>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136" name="Google Shape;136;p18"/>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137" name="Google Shape;137;p18"/>
          <p:cNvGrpSpPr/>
          <p:nvPr/>
        </p:nvGrpSpPr>
        <p:grpSpPr>
          <a:xfrm>
            <a:off x="1776626" y="1318143"/>
            <a:ext cx="2460300" cy="2460300"/>
            <a:chOff x="1776626" y="1318143"/>
            <a:chExt cx="2460300" cy="2460300"/>
          </a:xfrm>
        </p:grpSpPr>
        <p:grpSp>
          <p:nvGrpSpPr>
            <p:cNvPr id="138" name="Google Shape;138;p18"/>
            <p:cNvGrpSpPr/>
            <p:nvPr/>
          </p:nvGrpSpPr>
          <p:grpSpPr>
            <a:xfrm>
              <a:off x="1776626" y="1318143"/>
              <a:ext cx="2460300" cy="2460300"/>
              <a:chOff x="1776626" y="1318143"/>
              <a:chExt cx="2460300" cy="2460300"/>
            </a:xfrm>
          </p:grpSpPr>
          <p:sp>
            <p:nvSpPr>
              <p:cNvPr id="139" name="Google Shape;139;p18"/>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nvSpPr>
            <p:spPr>
              <a:xfrm rot="-2700000">
                <a:off x="1871776" y="2230797"/>
                <a:ext cx="2565949"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Data mining and processing</a:t>
                </a:r>
                <a:endParaRPr b="1">
                  <a:solidFill>
                    <a:srgbClr val="FFFFFF"/>
                  </a:solidFill>
                  <a:latin typeface="Roboto"/>
                  <a:ea typeface="Roboto"/>
                  <a:cs typeface="Roboto"/>
                  <a:sym typeface="Roboto"/>
                </a:endParaRPr>
              </a:p>
            </p:txBody>
          </p:sp>
        </p:grpSp>
        <p:sp>
          <p:nvSpPr>
            <p:cNvPr id="141" name="Google Shape;141;p1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B786E"/>
                  </a:solidFill>
                  <a:latin typeface="Roboto"/>
                  <a:ea typeface="Roboto"/>
                  <a:cs typeface="Roboto"/>
                  <a:sym typeface="Roboto"/>
                </a:rPr>
                <a:t>2</a:t>
              </a:r>
              <a:endParaRPr b="1" sz="1200">
                <a:solidFill>
                  <a:srgbClr val="1B786E"/>
                </a:solidFill>
                <a:latin typeface="Roboto"/>
                <a:ea typeface="Roboto"/>
                <a:cs typeface="Roboto"/>
                <a:sym typeface="Roboto"/>
              </a:endParaRPr>
            </a:p>
          </p:txBody>
        </p:sp>
      </p:grpSp>
      <p:grpSp>
        <p:nvGrpSpPr>
          <p:cNvPr id="142" name="Google Shape;142;p18"/>
          <p:cNvGrpSpPr/>
          <p:nvPr/>
        </p:nvGrpSpPr>
        <p:grpSpPr>
          <a:xfrm>
            <a:off x="284959" y="1318143"/>
            <a:ext cx="2460300" cy="2460300"/>
            <a:chOff x="284959" y="1318143"/>
            <a:chExt cx="2460300" cy="2460300"/>
          </a:xfrm>
        </p:grpSpPr>
        <p:sp>
          <p:nvSpPr>
            <p:cNvPr id="143" name="Google Shape;143;p18"/>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145" name="Google Shape;145;p18"/>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146" name="Google Shape;14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p:nvPr/>
        </p:nvSpPr>
        <p:spPr>
          <a:xfrm rot="-2700000">
            <a:off x="5926977"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72"/>
          <p:cNvGrpSpPr/>
          <p:nvPr/>
        </p:nvGrpSpPr>
        <p:grpSpPr>
          <a:xfrm>
            <a:off x="6254516" y="1318143"/>
            <a:ext cx="2460300" cy="2460300"/>
            <a:chOff x="6254516" y="1318143"/>
            <a:chExt cx="2460300" cy="2460300"/>
          </a:xfrm>
        </p:grpSpPr>
        <p:sp>
          <p:nvSpPr>
            <p:cNvPr id="573" name="Google Shape;573;p72"/>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74" name="Google Shape;574;p72"/>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249C90"/>
                  </a:solidFill>
                  <a:latin typeface="Roboto"/>
                  <a:ea typeface="Roboto"/>
                  <a:cs typeface="Roboto"/>
                  <a:sym typeface="Roboto"/>
                </a:rPr>
                <a:t>5</a:t>
              </a:r>
              <a:endParaRPr b="1" sz="1200">
                <a:solidFill>
                  <a:srgbClr val="249C90"/>
                </a:solidFill>
                <a:latin typeface="Roboto"/>
                <a:ea typeface="Roboto"/>
                <a:cs typeface="Roboto"/>
                <a:sym typeface="Roboto"/>
              </a:endParaRPr>
            </a:p>
          </p:txBody>
        </p:sp>
        <p:sp>
          <p:nvSpPr>
            <p:cNvPr id="575" name="Google Shape;575;p72"/>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Evaluation and prediction</a:t>
              </a:r>
              <a:endParaRPr b="1">
                <a:solidFill>
                  <a:srgbClr val="FFFFFF"/>
                </a:solidFill>
                <a:latin typeface="Roboto"/>
                <a:ea typeface="Roboto"/>
                <a:cs typeface="Roboto"/>
                <a:sym typeface="Roboto"/>
              </a:endParaRPr>
            </a:p>
          </p:txBody>
        </p:sp>
      </p:grpSp>
      <p:grpSp>
        <p:nvGrpSpPr>
          <p:cNvPr id="576" name="Google Shape;576;p72"/>
          <p:cNvGrpSpPr/>
          <p:nvPr/>
        </p:nvGrpSpPr>
        <p:grpSpPr>
          <a:xfrm>
            <a:off x="4761418" y="1318143"/>
            <a:ext cx="2460300" cy="2460300"/>
            <a:chOff x="4761418" y="1318143"/>
            <a:chExt cx="2460300" cy="2460300"/>
          </a:xfrm>
        </p:grpSpPr>
        <p:sp>
          <p:nvSpPr>
            <p:cNvPr id="577" name="Google Shape;577;p72"/>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2"/>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579" name="Google Shape;579;p72"/>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580" name="Google Shape;580;p72"/>
          <p:cNvGrpSpPr/>
          <p:nvPr/>
        </p:nvGrpSpPr>
        <p:grpSpPr>
          <a:xfrm>
            <a:off x="3269751" y="1318143"/>
            <a:ext cx="2460300" cy="2460300"/>
            <a:chOff x="3269751" y="1318143"/>
            <a:chExt cx="2460300" cy="2460300"/>
          </a:xfrm>
        </p:grpSpPr>
        <p:sp>
          <p:nvSpPr>
            <p:cNvPr id="581" name="Google Shape;581;p72"/>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2"/>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583" name="Google Shape;583;p72"/>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584" name="Google Shape;584;p72"/>
          <p:cNvGrpSpPr/>
          <p:nvPr/>
        </p:nvGrpSpPr>
        <p:grpSpPr>
          <a:xfrm>
            <a:off x="1776626" y="1318143"/>
            <a:ext cx="2460300" cy="2460300"/>
            <a:chOff x="1776626" y="1318143"/>
            <a:chExt cx="2460300" cy="2460300"/>
          </a:xfrm>
        </p:grpSpPr>
        <p:grpSp>
          <p:nvGrpSpPr>
            <p:cNvPr id="585" name="Google Shape;585;p72"/>
            <p:cNvGrpSpPr/>
            <p:nvPr/>
          </p:nvGrpSpPr>
          <p:grpSpPr>
            <a:xfrm>
              <a:off x="1776626" y="1318143"/>
              <a:ext cx="2460300" cy="2460300"/>
              <a:chOff x="1776626" y="1318143"/>
              <a:chExt cx="2460300" cy="2460300"/>
            </a:xfrm>
          </p:grpSpPr>
          <p:sp>
            <p:nvSpPr>
              <p:cNvPr id="586" name="Google Shape;586;p72"/>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2"/>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588" name="Google Shape;588;p72"/>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589" name="Google Shape;589;p72"/>
          <p:cNvGrpSpPr/>
          <p:nvPr/>
        </p:nvGrpSpPr>
        <p:grpSpPr>
          <a:xfrm>
            <a:off x="284959" y="1318143"/>
            <a:ext cx="2460300" cy="2460300"/>
            <a:chOff x="284959" y="1318143"/>
            <a:chExt cx="2460300" cy="2460300"/>
          </a:xfrm>
        </p:grpSpPr>
        <p:sp>
          <p:nvSpPr>
            <p:cNvPr id="590" name="Google Shape;590;p72"/>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2"/>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592" name="Google Shape;592;p72"/>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593" name="Google Shape;593;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Forecasting results using the best model </a:t>
            </a:r>
            <a:endParaRPr/>
          </a:p>
        </p:txBody>
      </p:sp>
      <p:sp>
        <p:nvSpPr>
          <p:cNvPr id="599" name="Google Shape;599;p7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Best model chosen : </a:t>
            </a:r>
            <a:r>
              <a:rPr b="1" lang="en-GB"/>
              <a:t>LSTM with covariates in reduced feature space</a:t>
            </a:r>
            <a:endParaRPr b="1"/>
          </a:p>
        </p:txBody>
      </p:sp>
      <p:pic>
        <p:nvPicPr>
          <p:cNvPr id="600" name="Google Shape;600;p73"/>
          <p:cNvPicPr preferRelativeResize="0"/>
          <p:nvPr/>
        </p:nvPicPr>
        <p:blipFill rotWithShape="1">
          <a:blip r:embed="rId3">
            <a:alphaModFix/>
          </a:blip>
          <a:srcRect b="0" l="0" r="0" t="5186"/>
          <a:stretch/>
        </p:blipFill>
        <p:spPr>
          <a:xfrm>
            <a:off x="246550" y="1859850"/>
            <a:ext cx="6536075" cy="3067275"/>
          </a:xfrm>
          <a:prstGeom prst="rect">
            <a:avLst/>
          </a:prstGeom>
          <a:noFill/>
          <a:ln>
            <a:noFill/>
          </a:ln>
        </p:spPr>
      </p:pic>
      <p:graphicFrame>
        <p:nvGraphicFramePr>
          <p:cNvPr id="601" name="Google Shape;601;p73"/>
          <p:cNvGraphicFramePr/>
          <p:nvPr/>
        </p:nvGraphicFramePr>
        <p:xfrm>
          <a:off x="7031725" y="2157125"/>
          <a:ext cx="3000000" cy="3000000"/>
        </p:xfrm>
        <a:graphic>
          <a:graphicData uri="http://schemas.openxmlformats.org/drawingml/2006/table">
            <a:tbl>
              <a:tblPr>
                <a:noFill/>
                <a:tableStyleId>{E0EA6F26-B432-4ED8-8321-0DC020077DBE}</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38.96</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0.87</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22.3</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Next steps</a:t>
            </a:r>
            <a:endParaRPr/>
          </a:p>
        </p:txBody>
      </p:sp>
      <p:sp>
        <p:nvSpPr>
          <p:cNvPr id="607" name="Google Shape;607;p7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1371600" rtl="0" algn="l">
              <a:lnSpc>
                <a:spcPct val="100000"/>
              </a:lnSpc>
              <a:spcBef>
                <a:spcPts val="0"/>
              </a:spcBef>
              <a:spcAft>
                <a:spcPts val="0"/>
              </a:spcAft>
              <a:buNone/>
            </a:pPr>
            <a:r>
              <a:t/>
            </a:r>
            <a:endParaRPr/>
          </a:p>
          <a:p>
            <a:pPr indent="-342900" lvl="0" marL="457200" rtl="0" algn="l">
              <a:lnSpc>
                <a:spcPct val="100000"/>
              </a:lnSpc>
              <a:spcBef>
                <a:spcPts val="1200"/>
              </a:spcBef>
              <a:spcAft>
                <a:spcPts val="0"/>
              </a:spcAft>
              <a:buSzPts val="1800"/>
              <a:buChar char="●"/>
            </a:pPr>
            <a:r>
              <a:rPr lang="en-GB"/>
              <a:t>Evaluate forecast adding lagged values as X variables</a:t>
            </a:r>
            <a:endParaRPr/>
          </a:p>
          <a:p>
            <a:pPr indent="0" lvl="0" marL="914400" rtl="0" algn="l">
              <a:lnSpc>
                <a:spcPct val="100000"/>
              </a:lnSpc>
              <a:spcBef>
                <a:spcPts val="1200"/>
              </a:spcBef>
              <a:spcAft>
                <a:spcPts val="0"/>
              </a:spcAft>
              <a:buNone/>
            </a:pPr>
            <a:r>
              <a:t/>
            </a:r>
            <a:endParaRPr/>
          </a:p>
          <a:p>
            <a:pPr indent="-342900" lvl="0" marL="457200" rtl="0" algn="l">
              <a:lnSpc>
                <a:spcPct val="100000"/>
              </a:lnSpc>
              <a:spcBef>
                <a:spcPts val="1200"/>
              </a:spcBef>
              <a:spcAft>
                <a:spcPts val="0"/>
              </a:spcAft>
              <a:buSzPts val="1800"/>
              <a:buChar char="●"/>
            </a:pPr>
            <a:r>
              <a:rPr lang="en-GB"/>
              <a:t>Designing API for displaying results</a:t>
            </a:r>
            <a:endParaRPr/>
          </a:p>
          <a:p>
            <a:pPr indent="0" lvl="0" marL="457200" rtl="0" algn="l">
              <a:lnSpc>
                <a:spcPct val="100000"/>
              </a:lnSpc>
              <a:spcBef>
                <a:spcPts val="1200"/>
              </a:spcBef>
              <a:spcAft>
                <a:spcPts val="0"/>
              </a:spcAft>
              <a:buNone/>
            </a:pPr>
            <a:r>
              <a:t/>
            </a:r>
            <a:endParaRPr/>
          </a:p>
          <a:p>
            <a:pPr indent="-342900" lvl="0" marL="457200" rtl="0" algn="l">
              <a:lnSpc>
                <a:spcPct val="100000"/>
              </a:lnSpc>
              <a:spcBef>
                <a:spcPts val="1200"/>
              </a:spcBef>
              <a:spcAft>
                <a:spcPts val="0"/>
              </a:spcAft>
              <a:buSzPts val="1800"/>
              <a:buChar char="●"/>
            </a:pPr>
            <a:r>
              <a:rPr lang="en-GB"/>
              <a:t>Dynamical update of data for continuous forecasting</a:t>
            </a:r>
            <a:endParaRPr/>
          </a:p>
        </p:txBody>
      </p:sp>
      <p:pic>
        <p:nvPicPr>
          <p:cNvPr id="608" name="Google Shape;608;p74"/>
          <p:cNvPicPr preferRelativeResize="0"/>
          <p:nvPr/>
        </p:nvPicPr>
        <p:blipFill>
          <a:blip r:embed="rId3">
            <a:alphaModFix/>
          </a:blip>
          <a:stretch>
            <a:fillRect/>
          </a:stretch>
        </p:blipFill>
        <p:spPr>
          <a:xfrm>
            <a:off x="6609494" y="2806000"/>
            <a:ext cx="2534501" cy="2245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a:t>
            </a:r>
            <a:endParaRPr/>
          </a:p>
        </p:txBody>
      </p:sp>
      <p:graphicFrame>
        <p:nvGraphicFramePr>
          <p:cNvPr id="152" name="Google Shape;152;p19"/>
          <p:cNvGraphicFramePr/>
          <p:nvPr/>
        </p:nvGraphicFramePr>
        <p:xfrm>
          <a:off x="311688" y="1152430"/>
          <a:ext cx="3000000" cy="3000000"/>
        </p:xfrm>
        <a:graphic>
          <a:graphicData uri="http://schemas.openxmlformats.org/drawingml/2006/table">
            <a:tbl>
              <a:tblPr>
                <a:noFill/>
                <a:tableStyleId>{E0EA6F26-B432-4ED8-8321-0DC020077DBE}</a:tableStyleId>
              </a:tblPr>
              <a:tblGrid>
                <a:gridCol w="1540200"/>
                <a:gridCol w="1478700"/>
                <a:gridCol w="1304550"/>
                <a:gridCol w="1540175"/>
                <a:gridCol w="2657000"/>
              </a:tblGrid>
              <a:tr h="617050">
                <a:tc>
                  <a:txBody>
                    <a:bodyPr/>
                    <a:lstStyle/>
                    <a:p>
                      <a:pPr indent="0" lvl="0" marL="0" rtl="0" algn="ctr">
                        <a:spcBef>
                          <a:spcPts val="0"/>
                        </a:spcBef>
                        <a:spcAft>
                          <a:spcPts val="0"/>
                        </a:spcAft>
                        <a:buNone/>
                      </a:pPr>
                      <a:r>
                        <a:rPr b="1" lang="en-GB"/>
                        <a:t>Datasets</a:t>
                      </a:r>
                      <a:endParaRPr b="1"/>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Time step</a:t>
                      </a:r>
                      <a:endParaRPr b="1"/>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Time range</a:t>
                      </a:r>
                      <a:endParaRPr b="1"/>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Location / region</a:t>
                      </a:r>
                      <a:endParaRPr b="1"/>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Key features</a:t>
                      </a:r>
                      <a:endParaRPr b="1"/>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r>
              <a:tr h="874275">
                <a:tc>
                  <a:txBody>
                    <a:bodyPr/>
                    <a:lstStyle/>
                    <a:p>
                      <a:pPr indent="0" lvl="0" marL="0" rtl="0" algn="ctr">
                        <a:spcBef>
                          <a:spcPts val="0"/>
                        </a:spcBef>
                        <a:spcAft>
                          <a:spcPts val="0"/>
                        </a:spcAft>
                        <a:buNone/>
                      </a:pPr>
                      <a:r>
                        <a:rPr lang="en-GB" u="sng">
                          <a:solidFill>
                            <a:schemeClr val="hlink"/>
                          </a:solidFill>
                          <a:hlinkClick r:id="rId3"/>
                        </a:rPr>
                        <a:t>Solar Energy Production</a:t>
                      </a:r>
                      <a:endParaRPr/>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Half-hourly</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rowSpan="3">
                  <a:txBody>
                    <a:bodyPr/>
                    <a:lstStyle/>
                    <a:p>
                      <a:pPr indent="0" lvl="0" marL="0" rtl="0" algn="ctr">
                        <a:spcBef>
                          <a:spcPts val="0"/>
                        </a:spcBef>
                        <a:spcAft>
                          <a:spcPts val="0"/>
                        </a:spcAft>
                        <a:buNone/>
                      </a:pPr>
                      <a:r>
                        <a:rPr lang="en-GB"/>
                        <a:t>2017-01-01 to 2020-12-31</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Île-de-France</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Solaire (MW)</a:t>
                      </a:r>
                      <a:endParaRPr/>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r>
              <a:tr h="874275">
                <a:tc>
                  <a:txBody>
                    <a:bodyPr/>
                    <a:lstStyle/>
                    <a:p>
                      <a:pPr indent="0" lvl="0" marL="0" rtl="0" algn="ctr">
                        <a:spcBef>
                          <a:spcPts val="0"/>
                        </a:spcBef>
                        <a:spcAft>
                          <a:spcPts val="0"/>
                        </a:spcAft>
                        <a:buNone/>
                      </a:pPr>
                      <a:r>
                        <a:rPr lang="en-GB" u="sng">
                          <a:solidFill>
                            <a:schemeClr val="hlink"/>
                          </a:solidFill>
                          <a:hlinkClick r:id="rId4"/>
                        </a:rPr>
                        <a:t>Solar Radiance</a:t>
                      </a:r>
                      <a:endParaRPr/>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Three-hourly</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vMerge="1"/>
                <a:tc>
                  <a:txBody>
                    <a:bodyPr/>
                    <a:lstStyle/>
                    <a:p>
                      <a:pPr indent="0" lvl="0" marL="0" rtl="0" algn="ctr">
                        <a:spcBef>
                          <a:spcPts val="0"/>
                        </a:spcBef>
                        <a:spcAft>
                          <a:spcPts val="0"/>
                        </a:spcAft>
                        <a:buNone/>
                      </a:pPr>
                      <a:r>
                        <a:rPr lang="en-GB"/>
                        <a:t>Île-de-France</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Rayonnement solaire global (W/m</a:t>
                      </a:r>
                      <a:r>
                        <a:rPr baseline="30000" lang="en-GB"/>
                        <a:t>2</a:t>
                      </a:r>
                      <a:r>
                        <a:rPr lang="en-GB"/>
                        <a:t>)</a:t>
                      </a:r>
                      <a:endParaRPr/>
                    </a:p>
                    <a:p>
                      <a:pPr indent="0" lvl="0" marL="0" rtl="0" algn="ctr">
                        <a:spcBef>
                          <a:spcPts val="0"/>
                        </a:spcBef>
                        <a:spcAft>
                          <a:spcPts val="0"/>
                        </a:spcAft>
                        <a:buNone/>
                      </a:pPr>
                      <a:r>
                        <a:rPr lang="en-GB"/>
                        <a:t>Vitesse du vent à 100m (m/s)</a:t>
                      </a:r>
                      <a:endParaRPr/>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r>
              <a:tr h="901950">
                <a:tc>
                  <a:txBody>
                    <a:bodyPr/>
                    <a:lstStyle/>
                    <a:p>
                      <a:pPr indent="0" lvl="0" marL="0" rtl="0" algn="ctr">
                        <a:spcBef>
                          <a:spcPts val="0"/>
                        </a:spcBef>
                        <a:spcAft>
                          <a:spcPts val="0"/>
                        </a:spcAft>
                        <a:buNone/>
                      </a:pPr>
                      <a:r>
                        <a:rPr lang="en-GB" u="sng">
                          <a:solidFill>
                            <a:schemeClr val="hlink"/>
                          </a:solidFill>
                          <a:hlinkClick r:id="rId5"/>
                        </a:rPr>
                        <a:t>Weather</a:t>
                      </a:r>
                      <a:endParaRPr/>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Hourly</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vMerge="1"/>
                <a:tc>
                  <a:txBody>
                    <a:bodyPr/>
                    <a:lstStyle/>
                    <a:p>
                      <a:pPr indent="0" lvl="0" marL="0" rtl="0" algn="ctr">
                        <a:spcBef>
                          <a:spcPts val="0"/>
                        </a:spcBef>
                        <a:spcAft>
                          <a:spcPts val="0"/>
                        </a:spcAft>
                        <a:buNone/>
                      </a:pPr>
                      <a:r>
                        <a:rPr lang="en-GB"/>
                        <a:t>Station Paris Montsouris</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Air temperature (10*°C)</a:t>
                      </a:r>
                      <a:endParaRPr/>
                    </a:p>
                    <a:p>
                      <a:pPr indent="0" lvl="0" marL="0" rtl="0" algn="ctr">
                        <a:spcBef>
                          <a:spcPts val="0"/>
                        </a:spcBef>
                        <a:spcAft>
                          <a:spcPts val="0"/>
                        </a:spcAft>
                        <a:buNone/>
                      </a:pPr>
                      <a:r>
                        <a:rPr lang="en-GB"/>
                        <a:t>Precipitation per hour (10*mm)</a:t>
                      </a:r>
                      <a:endParaRPr/>
                    </a:p>
                    <a:p>
                      <a:pPr indent="0" lvl="0" marL="0" rtl="0" algn="ctr">
                        <a:spcBef>
                          <a:spcPts val="0"/>
                        </a:spcBef>
                        <a:spcAft>
                          <a:spcPts val="0"/>
                        </a:spcAft>
                        <a:buNone/>
                      </a:pPr>
                      <a:r>
                        <a:rPr lang="en-GB"/>
                        <a:t>Station pressure rate (10*hPa)</a:t>
                      </a:r>
                      <a:endParaRPr/>
                    </a:p>
                    <a:p>
                      <a:pPr indent="0" lvl="0" marL="0" rtl="0" algn="ctr">
                        <a:spcBef>
                          <a:spcPts val="0"/>
                        </a:spcBef>
                        <a:spcAft>
                          <a:spcPts val="0"/>
                        </a:spcAft>
                        <a:buNone/>
                      </a:pPr>
                      <a:r>
                        <a:rPr lang="en-GB"/>
                        <a:t>...</a:t>
                      </a:r>
                      <a:endParaRPr/>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r>
            </a:tbl>
          </a:graphicData>
        </a:graphic>
      </p:graphicFrame>
      <p:sp>
        <p:nvSpPr>
          <p:cNvPr id="153" name="Google Shape;153;p19"/>
          <p:cNvSpPr txBox="1"/>
          <p:nvPr/>
        </p:nvSpPr>
        <p:spPr>
          <a:xfrm>
            <a:off x="311700" y="4743900"/>
            <a:ext cx="590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Open Sans"/>
                <a:ea typeface="Open Sans"/>
                <a:cs typeface="Open Sans"/>
                <a:sym typeface="Open Sans"/>
              </a:rPr>
              <a:t>Source: </a:t>
            </a:r>
            <a:r>
              <a:rPr lang="en-GB" sz="800" u="sng">
                <a:solidFill>
                  <a:schemeClr val="hlink"/>
                </a:solidFill>
                <a:latin typeface="Open Sans"/>
                <a:ea typeface="Open Sans"/>
                <a:cs typeface="Open Sans"/>
                <a:sym typeface="Open Sans"/>
                <a:hlinkClick r:id="rId6"/>
              </a:rPr>
              <a:t>Commission de régulation de l'énergie (CRE) Open Data</a:t>
            </a:r>
            <a:r>
              <a:rPr lang="en-GB" sz="800">
                <a:latin typeface="Open Sans"/>
                <a:ea typeface="Open Sans"/>
                <a:cs typeface="Open Sans"/>
                <a:sym typeface="Open Sans"/>
              </a:rPr>
              <a:t>, </a:t>
            </a:r>
            <a:r>
              <a:rPr lang="en-GB" sz="800" u="sng">
                <a:solidFill>
                  <a:schemeClr val="hlink"/>
                </a:solidFill>
                <a:latin typeface="Open Sans"/>
                <a:ea typeface="Open Sans"/>
                <a:cs typeface="Open Sans"/>
                <a:sym typeface="Open Sans"/>
                <a:hlinkClick r:id="rId7"/>
              </a:rPr>
              <a:t>National Centers for Environmental Information</a:t>
            </a:r>
            <a:endParaRPr sz="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Preprocessing of datasets</a:t>
            </a:r>
            <a:endParaRPr/>
          </a:p>
        </p:txBody>
      </p:sp>
      <p:sp>
        <p:nvSpPr>
          <p:cNvPr id="159" name="Google Shape;15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datasets coming from different sources, their format needed to be cleaned and standardized: </a:t>
            </a:r>
            <a:endParaRPr/>
          </a:p>
          <a:p>
            <a:pPr indent="-342900" lvl="0" marL="457200" rtl="0" algn="l">
              <a:spcBef>
                <a:spcPts val="1200"/>
              </a:spcBef>
              <a:spcAft>
                <a:spcPts val="0"/>
              </a:spcAft>
              <a:buSzPts val="1800"/>
              <a:buChar char="●"/>
            </a:pPr>
            <a:r>
              <a:rPr lang="en-GB"/>
              <a:t>Selection of observed information related to the region Ile de France</a:t>
            </a:r>
            <a:endParaRPr/>
          </a:p>
          <a:p>
            <a:pPr indent="-342900" lvl="0" marL="457200" rtl="0" algn="l">
              <a:spcBef>
                <a:spcPts val="0"/>
              </a:spcBef>
              <a:spcAft>
                <a:spcPts val="0"/>
              </a:spcAft>
              <a:buSzPts val="1800"/>
              <a:buChar char="●"/>
            </a:pPr>
            <a:r>
              <a:rPr lang="en-GB"/>
              <a:t>Data type assignment (date, integer,...)</a:t>
            </a:r>
            <a:endParaRPr/>
          </a:p>
          <a:p>
            <a:pPr indent="-342900" lvl="0" marL="457200" rtl="0" algn="l">
              <a:spcBef>
                <a:spcPts val="0"/>
              </a:spcBef>
              <a:spcAft>
                <a:spcPts val="0"/>
              </a:spcAft>
              <a:buSzPts val="1800"/>
              <a:buChar char="●"/>
            </a:pPr>
            <a:r>
              <a:rPr lang="en-GB"/>
              <a:t>Substitution of missing values</a:t>
            </a:r>
            <a:endParaRPr/>
          </a:p>
          <a:p>
            <a:pPr indent="-342900" lvl="0" marL="457200" rtl="0" algn="l">
              <a:spcBef>
                <a:spcPts val="0"/>
              </a:spcBef>
              <a:spcAft>
                <a:spcPts val="0"/>
              </a:spcAft>
              <a:buSzPts val="1800"/>
              <a:buChar char="●"/>
            </a:pPr>
            <a:r>
              <a:rPr lang="en-GB"/>
              <a:t>Removal of useless or </a:t>
            </a:r>
            <a:r>
              <a:rPr lang="en-GB"/>
              <a:t>redundant</a:t>
            </a:r>
            <a:r>
              <a:rPr lang="en-GB"/>
              <a:t> information based on correlation analysis</a:t>
            </a:r>
            <a:endParaRPr/>
          </a:p>
          <a:p>
            <a:pPr indent="-342900" lvl="0" marL="457200" rtl="0" algn="l">
              <a:spcBef>
                <a:spcPts val="0"/>
              </a:spcBef>
              <a:spcAft>
                <a:spcPts val="0"/>
              </a:spcAft>
              <a:buSzPts val="1800"/>
              <a:buChar char="●"/>
            </a:pPr>
            <a:r>
              <a:rPr lang="en-GB"/>
              <a:t>Concatenation of all datasets into one with a three-hourly frequency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Concatenated dataset shape</a:t>
            </a:r>
            <a:endParaRPr/>
          </a:p>
        </p:txBody>
      </p:sp>
      <p:sp>
        <p:nvSpPr>
          <p:cNvPr id="165" name="Google Shape;165;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Response variable : </a:t>
            </a:r>
            <a:r>
              <a:rPr b="1" lang="en-GB"/>
              <a:t>Solar power production (MW)</a:t>
            </a:r>
            <a:br>
              <a:rPr b="1" lang="en-GB"/>
            </a:br>
            <a:endParaRPr b="1"/>
          </a:p>
          <a:p>
            <a:pPr indent="-342900" lvl="0" marL="457200" rtl="0" algn="l">
              <a:spcBef>
                <a:spcPts val="0"/>
              </a:spcBef>
              <a:spcAft>
                <a:spcPts val="0"/>
              </a:spcAft>
              <a:buSzPts val="1800"/>
              <a:buChar char="●"/>
            </a:pPr>
            <a:r>
              <a:rPr lang="en-GB"/>
              <a:t>Covariates : </a:t>
            </a:r>
            <a:endParaRPr/>
          </a:p>
          <a:p>
            <a:pPr indent="-330200" lvl="1" marL="914400" rtl="0" algn="l">
              <a:spcBef>
                <a:spcPts val="0"/>
              </a:spcBef>
              <a:spcAft>
                <a:spcPts val="0"/>
              </a:spcAft>
              <a:buSzPts val="1600"/>
              <a:buChar char="○"/>
            </a:pPr>
            <a:r>
              <a:rPr b="1" lang="en-GB" sz="1600"/>
              <a:t>Temperature of the air (°C)</a:t>
            </a:r>
            <a:endParaRPr b="1" sz="1600"/>
          </a:p>
          <a:p>
            <a:pPr indent="-330200" lvl="1" marL="914400" rtl="0" algn="l">
              <a:spcBef>
                <a:spcPts val="0"/>
              </a:spcBef>
              <a:spcAft>
                <a:spcPts val="0"/>
              </a:spcAft>
              <a:buSzPts val="1600"/>
              <a:buChar char="○"/>
            </a:pPr>
            <a:r>
              <a:rPr b="1" lang="en-GB" sz="1600"/>
              <a:t>Hourly </a:t>
            </a:r>
            <a:r>
              <a:rPr b="1" lang="en-GB" sz="1600"/>
              <a:t>precipitation depth (mm)</a:t>
            </a:r>
            <a:endParaRPr b="1" sz="1600"/>
          </a:p>
          <a:p>
            <a:pPr indent="-330200" lvl="1" marL="914400" rtl="0" algn="l">
              <a:spcBef>
                <a:spcPts val="0"/>
              </a:spcBef>
              <a:spcAft>
                <a:spcPts val="0"/>
              </a:spcAft>
              <a:buSzPts val="1600"/>
              <a:buChar char="○"/>
            </a:pPr>
            <a:r>
              <a:rPr b="1" lang="en-GB" sz="1600"/>
              <a:t>Air pressure surrounding weather station (Pa)</a:t>
            </a:r>
            <a:endParaRPr b="1" sz="1600"/>
          </a:p>
          <a:p>
            <a:pPr indent="-330200" lvl="1" marL="914400" rtl="0" algn="l">
              <a:spcBef>
                <a:spcPts val="0"/>
              </a:spcBef>
              <a:spcAft>
                <a:spcPts val="0"/>
              </a:spcAft>
              <a:buSzPts val="1600"/>
              <a:buChar char="○"/>
            </a:pPr>
            <a:r>
              <a:rPr b="1" lang="en-GB" sz="1600"/>
              <a:t>Wind speed at 100m altitude (m/s)</a:t>
            </a:r>
            <a:endParaRPr b="1" sz="1600"/>
          </a:p>
          <a:p>
            <a:pPr indent="-317500" lvl="1" marL="914400" rtl="0" algn="l">
              <a:spcBef>
                <a:spcPts val="0"/>
              </a:spcBef>
              <a:spcAft>
                <a:spcPts val="0"/>
              </a:spcAft>
              <a:buSzPts val="1400"/>
              <a:buChar char="○"/>
            </a:pPr>
            <a:r>
              <a:rPr b="1" lang="en-GB" sz="1600"/>
              <a:t>Global Solar radiation (W/m2)</a:t>
            </a:r>
            <a:br>
              <a:rPr b="1" lang="en-GB"/>
            </a:br>
            <a:endParaRPr b="1"/>
          </a:p>
          <a:p>
            <a:pPr indent="-342900" lvl="0" marL="457200" rtl="0" algn="l">
              <a:spcBef>
                <a:spcPts val="0"/>
              </a:spcBef>
              <a:spcAft>
                <a:spcPts val="0"/>
              </a:spcAft>
              <a:buSzPts val="1800"/>
              <a:buChar char="●"/>
            </a:pPr>
            <a:r>
              <a:rPr lang="en-GB"/>
              <a:t>Time frame : 1st January 2017 01:00AM to 31st December 2020 10:00PM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